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Lst>
  <p:notesMasterIdLst>
    <p:notesMasterId r:id="rId21"/>
  </p:notesMasterIdLst>
  <p:sldIdLst>
    <p:sldId id="256" r:id="rId2"/>
    <p:sldId id="283" r:id="rId3"/>
    <p:sldId id="257" r:id="rId4"/>
    <p:sldId id="267" r:id="rId5"/>
    <p:sldId id="277" r:id="rId6"/>
    <p:sldId id="276" r:id="rId7"/>
    <p:sldId id="263" r:id="rId8"/>
    <p:sldId id="270" r:id="rId9"/>
    <p:sldId id="273" r:id="rId10"/>
    <p:sldId id="281" r:id="rId11"/>
    <p:sldId id="275" r:id="rId12"/>
    <p:sldId id="272" r:id="rId13"/>
    <p:sldId id="271" r:id="rId14"/>
    <p:sldId id="274" r:id="rId15"/>
    <p:sldId id="260" r:id="rId16"/>
    <p:sldId id="278" r:id="rId17"/>
    <p:sldId id="279" r:id="rId18"/>
    <p:sldId id="280" r:id="rId19"/>
    <p:sldId id="282"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6" d="100"/>
          <a:sy n="96" d="100"/>
        </p:scale>
        <p:origin x="-17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12CD83-5248-DE45-BBCA-C85164749A25}" type="datetimeFigureOut">
              <a:rPr lang="en-US" smtClean="0"/>
              <a:t>3/2/16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6424DC-A4A0-D049-927D-895A15D21C40}" type="slidenum">
              <a:rPr lang="en-US" smtClean="0"/>
              <a:t>‹#›</a:t>
            </a:fld>
            <a:endParaRPr lang="en-US"/>
          </a:p>
        </p:txBody>
      </p:sp>
    </p:spTree>
    <p:extLst>
      <p:ext uri="{BB962C8B-B14F-4D97-AF65-F5344CB8AC3E}">
        <p14:creationId xmlns:p14="http://schemas.microsoft.com/office/powerpoint/2010/main" val="21740699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Historians have adopted a flawed social constructionist approach to “feeble-mindedness” that blinds them to the lived consciousness and experience of persons with significant intellectual disabilities in 20</a:t>
            </a:r>
            <a:r>
              <a:rPr lang="en-US" baseline="30000" dirty="0" smtClean="0"/>
              <a:t>th</a:t>
            </a:r>
            <a:r>
              <a:rPr lang="en-US" dirty="0" smtClean="0"/>
              <a:t>-century institutional settings</a:t>
            </a:r>
          </a:p>
          <a:p>
            <a:pPr lvl="1"/>
            <a:endParaRPr lang="en-US" dirty="0" smtClean="0"/>
          </a:p>
          <a:p>
            <a:pPr lvl="0"/>
            <a:r>
              <a:rPr lang="en-US" dirty="0" smtClean="0"/>
              <a:t>Persons with significant intellectual disabilities deserve a history of their own – one that addresses the specificities of their institutional treatment and affirms the value and integrity of their lives.  </a:t>
            </a:r>
          </a:p>
          <a:p>
            <a:pPr lvl="1"/>
            <a:r>
              <a:rPr lang="en-US" dirty="0" smtClean="0"/>
              <a:t> </a:t>
            </a:r>
          </a:p>
          <a:p>
            <a:pPr lvl="0"/>
            <a:r>
              <a:rPr lang="en-US" dirty="0" smtClean="0"/>
              <a:t>Challenges of creating a history that humanizes institutionalized persons with significant intellectual disabilities:</a:t>
            </a:r>
          </a:p>
          <a:p>
            <a:pPr lvl="2"/>
            <a:r>
              <a:rPr lang="en-US" dirty="0" smtClean="0"/>
              <a:t>Lack of written sources (because of illiteracy, physical challenges, communication impairments)</a:t>
            </a:r>
          </a:p>
          <a:p>
            <a:pPr lvl="2"/>
            <a:r>
              <a:rPr lang="en-US" dirty="0" smtClean="0"/>
              <a:t>Lack of professional concern for this population</a:t>
            </a:r>
          </a:p>
          <a:p>
            <a:pPr lvl="2"/>
            <a:r>
              <a:rPr lang="en-US" dirty="0" smtClean="0"/>
              <a:t>Stigma attached to this group by professionals, families, and the general public</a:t>
            </a:r>
          </a:p>
          <a:p>
            <a:pPr lvl="2"/>
            <a:endParaRPr lang="en-US" dirty="0" smtClean="0"/>
          </a:p>
          <a:p>
            <a:pPr lvl="0"/>
            <a:endParaRPr lang="en-US" dirty="0"/>
          </a:p>
        </p:txBody>
      </p:sp>
      <p:sp>
        <p:nvSpPr>
          <p:cNvPr id="4" name="Slide Number Placeholder 3"/>
          <p:cNvSpPr>
            <a:spLocks noGrp="1"/>
          </p:cNvSpPr>
          <p:nvPr>
            <p:ph type="sldNum" sz="quarter" idx="10"/>
          </p:nvPr>
        </p:nvSpPr>
        <p:spPr/>
        <p:txBody>
          <a:bodyPr/>
          <a:lstStyle/>
          <a:p>
            <a:fld id="{CD6424DC-A4A0-D049-927D-895A15D21C40}" type="slidenum">
              <a:rPr lang="en-US" smtClean="0"/>
              <a:t>3</a:t>
            </a:fld>
            <a:endParaRPr lang="en-US"/>
          </a:p>
        </p:txBody>
      </p:sp>
    </p:spTree>
    <p:extLst>
      <p:ext uri="{BB962C8B-B14F-4D97-AF65-F5344CB8AC3E}">
        <p14:creationId xmlns:p14="http://schemas.microsoft.com/office/powerpoint/2010/main" val="2982965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Evidence of personal experience and peer relationships</a:t>
            </a:r>
          </a:p>
          <a:p>
            <a:r>
              <a:rPr lang="en-US" sz="1800" dirty="0" smtClean="0"/>
              <a:t>Mutual care among low-grade inmates</a:t>
            </a:r>
          </a:p>
          <a:p>
            <a:r>
              <a:rPr lang="en-US" sz="1800" dirty="0" smtClean="0"/>
              <a:t>Staff concerns about improper fraternization among inmates indicates varying degrees of friendship and intimacy</a:t>
            </a:r>
          </a:p>
          <a:p>
            <a:r>
              <a:rPr lang="en-US" sz="1800" dirty="0" smtClean="0"/>
              <a:t>Some staff members affirmed humanity of “low grade” inmates</a:t>
            </a:r>
          </a:p>
          <a:p>
            <a:r>
              <a:rPr lang="en-US" sz="1800" dirty="0" smtClean="0"/>
              <a:t>Increasing contact with outside world</a:t>
            </a:r>
          </a:p>
          <a:p>
            <a:pPr lvl="1"/>
            <a:r>
              <a:rPr lang="en-US" sz="1800" dirty="0" smtClean="0"/>
              <a:t>This begins in the 1950s because of increased public scrutiny and parent advocacy work</a:t>
            </a:r>
          </a:p>
          <a:p>
            <a:r>
              <a:rPr lang="en-US" sz="1800" dirty="0" smtClean="0"/>
              <a:t>Sources: Biennial reports and other state records; BTSA Newsletter</a:t>
            </a:r>
          </a:p>
          <a:p>
            <a:endParaRPr lang="en-US" dirty="0"/>
          </a:p>
        </p:txBody>
      </p:sp>
      <p:sp>
        <p:nvSpPr>
          <p:cNvPr id="4" name="Slide Number Placeholder 3"/>
          <p:cNvSpPr>
            <a:spLocks noGrp="1"/>
          </p:cNvSpPr>
          <p:nvPr>
            <p:ph type="sldNum" sz="quarter" idx="10"/>
          </p:nvPr>
        </p:nvSpPr>
        <p:spPr/>
        <p:txBody>
          <a:bodyPr/>
          <a:lstStyle/>
          <a:p>
            <a:fld id="{CD6424DC-A4A0-D049-927D-895A15D21C40}" type="slidenum">
              <a:rPr lang="en-US" smtClean="0"/>
              <a:t>16</a:t>
            </a:fld>
            <a:endParaRPr lang="en-US"/>
          </a:p>
        </p:txBody>
      </p:sp>
    </p:spTree>
    <p:extLst>
      <p:ext uri="{BB962C8B-B14F-4D97-AF65-F5344CB8AC3E}">
        <p14:creationId xmlns:p14="http://schemas.microsoft.com/office/powerpoint/2010/main" val="1832989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Historians tend to discuss institutions for persons with intellectual disabilities as though they served a fairly homogenous, “high-grade” population that was only nominally feeble-minded</a:t>
            </a:r>
          </a:p>
          <a:p>
            <a:pPr lvl="1"/>
            <a:r>
              <a:rPr lang="en-US" dirty="0" smtClean="0"/>
              <a:t>BUT, looking at the Brandon Training School, it is evident that there were vast disparities between the enrichments and treatment regimens directed at “high-grade” and “low-grade” inmates.</a:t>
            </a:r>
          </a:p>
          <a:p>
            <a:r>
              <a:rPr lang="en-US" dirty="0" smtClean="0"/>
              <a:t>Historians privilege the history of “high grade feeble-mindedness” because it is easier to reconcile with their understanding of the social model of disability</a:t>
            </a:r>
          </a:p>
          <a:p>
            <a:r>
              <a:rPr lang="en-US" dirty="0" smtClean="0"/>
              <a:t>Persons with more significant intellectual disabilities, who were marginalized within institutions, are thus doubly marginalized due to historians’ unwillingness to affirm the distinctiveness of their consciousness and experience</a:t>
            </a:r>
          </a:p>
          <a:p>
            <a:r>
              <a:rPr lang="en-US" dirty="0" smtClean="0"/>
              <a:t>Recovering their consciousness and experience within the history of institutions for the intellectually disabled raises unsettling questions about the limits of present-day disability scholarship and activism</a:t>
            </a:r>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CD6424DC-A4A0-D049-927D-895A15D21C40}" type="slidenum">
              <a:rPr lang="en-US" smtClean="0"/>
              <a:t>18</a:t>
            </a:fld>
            <a:endParaRPr lang="en-US"/>
          </a:p>
        </p:txBody>
      </p:sp>
    </p:spTree>
    <p:extLst>
      <p:ext uri="{BB962C8B-B14F-4D97-AF65-F5344CB8AC3E}">
        <p14:creationId xmlns:p14="http://schemas.microsoft.com/office/powerpoint/2010/main" val="2222792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Areas of inquiry that can reveal the experience of persons with significant intellectual disabilities:</a:t>
            </a:r>
          </a:p>
          <a:p>
            <a:endParaRPr lang="en-US" dirty="0"/>
          </a:p>
        </p:txBody>
      </p:sp>
      <p:sp>
        <p:nvSpPr>
          <p:cNvPr id="4" name="Slide Number Placeholder 3"/>
          <p:cNvSpPr>
            <a:spLocks noGrp="1"/>
          </p:cNvSpPr>
          <p:nvPr>
            <p:ph type="sldNum" sz="quarter" idx="10"/>
          </p:nvPr>
        </p:nvSpPr>
        <p:spPr/>
        <p:txBody>
          <a:bodyPr/>
          <a:lstStyle/>
          <a:p>
            <a:fld id="{CD6424DC-A4A0-D049-927D-895A15D21C40}" type="slidenum">
              <a:rPr lang="en-US" smtClean="0"/>
              <a:t>4</a:t>
            </a:fld>
            <a:endParaRPr lang="en-US"/>
          </a:p>
        </p:txBody>
      </p:sp>
    </p:spTree>
    <p:extLst>
      <p:ext uri="{BB962C8B-B14F-4D97-AF65-F5344CB8AC3E}">
        <p14:creationId xmlns:p14="http://schemas.microsoft.com/office/powerpoint/2010/main" val="1662289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Layout of the Brandon Training School</a:t>
            </a:r>
          </a:p>
          <a:p>
            <a:endParaRPr lang="en-US" dirty="0"/>
          </a:p>
        </p:txBody>
      </p:sp>
      <p:sp>
        <p:nvSpPr>
          <p:cNvPr id="4" name="Slide Number Placeholder 3"/>
          <p:cNvSpPr>
            <a:spLocks noGrp="1"/>
          </p:cNvSpPr>
          <p:nvPr>
            <p:ph type="sldNum" sz="quarter" idx="10"/>
          </p:nvPr>
        </p:nvSpPr>
        <p:spPr/>
        <p:txBody>
          <a:bodyPr/>
          <a:lstStyle/>
          <a:p>
            <a:fld id="{CD6424DC-A4A0-D049-927D-895A15D21C40}" type="slidenum">
              <a:rPr lang="en-US" smtClean="0"/>
              <a:t>7</a:t>
            </a:fld>
            <a:endParaRPr lang="en-US"/>
          </a:p>
        </p:txBody>
      </p:sp>
    </p:spTree>
    <p:extLst>
      <p:ext uri="{BB962C8B-B14F-4D97-AF65-F5344CB8AC3E}">
        <p14:creationId xmlns:p14="http://schemas.microsoft.com/office/powerpoint/2010/main" val="3846117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1946 – comprehensive welfare </a:t>
            </a:r>
            <a:r>
              <a:rPr lang="en-US" dirty="0" smtClean="0"/>
              <a:t>survey</a:t>
            </a:r>
          </a:p>
          <a:p>
            <a:pPr lvl="1"/>
            <a:r>
              <a:rPr lang="en-US" sz="1800" dirty="0" smtClean="0"/>
              <a:t>Proximity of Administration and Education Buildings reveals privileged treatment of “high-grade” cases</a:t>
            </a:r>
          </a:p>
          <a:p>
            <a:pPr lvl="1"/>
            <a:r>
              <a:rPr lang="en-US" sz="1800" dirty="0" smtClean="0"/>
              <a:t>Physical plant improvements favor “high-grade” inmates (e.g., play equipment, educational facilities, etc.)</a:t>
            </a:r>
          </a:p>
          <a:p>
            <a:pPr lvl="1"/>
            <a:r>
              <a:rPr lang="en-US" sz="1800" dirty="0" smtClean="0"/>
              <a:t>Inmates’ relationship to the world beyond the institution: “high-grade” versus “low-grade” experience  (“low-grade” entirely confined)</a:t>
            </a:r>
          </a:p>
          <a:p>
            <a:pPr lvl="1"/>
            <a:r>
              <a:rPr lang="en-US" sz="1800" dirty="0" smtClean="0"/>
              <a:t>Dormitories segregated by assessed degree of impairment</a:t>
            </a:r>
          </a:p>
          <a:p>
            <a:pPr lvl="1"/>
            <a:r>
              <a:rPr lang="en-US" sz="1800" dirty="0" smtClean="0"/>
              <a:t>Dire living conditions in low-grade dormitories  (poor sanitation leading to deadly epidemics)</a:t>
            </a:r>
          </a:p>
          <a:p>
            <a:r>
              <a:rPr lang="en-US" sz="1800" dirty="0" smtClean="0"/>
              <a:t>Sources: maps of the grounds, references to building conditions in biennial reports, budgetary outlays for building improvements and grounds (favor administration and high-grade buildings), other evidence of “sick buildings” in biennial reports</a:t>
            </a:r>
          </a:p>
          <a:p>
            <a:endParaRPr lang="en-US" dirty="0"/>
          </a:p>
        </p:txBody>
      </p:sp>
      <p:sp>
        <p:nvSpPr>
          <p:cNvPr id="4" name="Slide Number Placeholder 3"/>
          <p:cNvSpPr>
            <a:spLocks noGrp="1"/>
          </p:cNvSpPr>
          <p:nvPr>
            <p:ph type="sldNum" sz="quarter" idx="10"/>
          </p:nvPr>
        </p:nvSpPr>
        <p:spPr/>
        <p:txBody>
          <a:bodyPr/>
          <a:lstStyle/>
          <a:p>
            <a:fld id="{924B9E22-92A7-CE41-874A-BC3C21C3A7B5}" type="slidenum">
              <a:rPr lang="en-US" smtClean="0"/>
              <a:t>8</a:t>
            </a:fld>
            <a:endParaRPr lang="en-US"/>
          </a:p>
        </p:txBody>
      </p:sp>
    </p:spTree>
    <p:extLst>
      <p:ext uri="{BB962C8B-B14F-4D97-AF65-F5344CB8AC3E}">
        <p14:creationId xmlns:p14="http://schemas.microsoft.com/office/powerpoint/2010/main" val="921120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1946 – comprehensive welfare </a:t>
            </a:r>
            <a:r>
              <a:rPr lang="en-US" dirty="0" smtClean="0"/>
              <a:t>survey</a:t>
            </a:r>
          </a:p>
          <a:p>
            <a:pPr lvl="1"/>
            <a:r>
              <a:rPr lang="en-US" sz="1800" dirty="0" smtClean="0"/>
              <a:t>Proximity of Administration and Education Buildings reveals privileged treatment of “high-grade” cases</a:t>
            </a:r>
          </a:p>
          <a:p>
            <a:pPr lvl="1"/>
            <a:r>
              <a:rPr lang="en-US" sz="1800" dirty="0" smtClean="0"/>
              <a:t>Physical plant improvements favor “high-grade” inmates (e.g., play equipment, educational facilities, etc.)</a:t>
            </a:r>
          </a:p>
          <a:p>
            <a:pPr lvl="1"/>
            <a:r>
              <a:rPr lang="en-US" sz="1800" dirty="0" smtClean="0"/>
              <a:t>Inmates’ relationship to the world beyond the institution: “high-grade” versus “low-grade” experience  (“low-grade” entirely confined)</a:t>
            </a:r>
          </a:p>
          <a:p>
            <a:pPr lvl="1"/>
            <a:r>
              <a:rPr lang="en-US" sz="1800" dirty="0" smtClean="0"/>
              <a:t>Dormitories segregated by assessed degree of impairment</a:t>
            </a:r>
          </a:p>
          <a:p>
            <a:pPr lvl="1"/>
            <a:r>
              <a:rPr lang="en-US" sz="1800" dirty="0" smtClean="0"/>
              <a:t>Dire living conditions in low-grade dormitories  (poor sanitation leading to deadly epidemics)</a:t>
            </a:r>
          </a:p>
          <a:p>
            <a:r>
              <a:rPr lang="en-US" sz="1800" dirty="0" smtClean="0"/>
              <a:t>Sources: maps of the grounds, references to building conditions in biennial reports, budgetary outlays for building improvements and grounds (favor administration and high-grade buildings), other evidence of “sick buildings” in biennial reports</a:t>
            </a:r>
          </a:p>
          <a:p>
            <a:endParaRPr lang="en-US" dirty="0"/>
          </a:p>
        </p:txBody>
      </p:sp>
      <p:sp>
        <p:nvSpPr>
          <p:cNvPr id="4" name="Slide Number Placeholder 3"/>
          <p:cNvSpPr>
            <a:spLocks noGrp="1"/>
          </p:cNvSpPr>
          <p:nvPr>
            <p:ph type="sldNum" sz="quarter" idx="10"/>
          </p:nvPr>
        </p:nvSpPr>
        <p:spPr/>
        <p:txBody>
          <a:bodyPr/>
          <a:lstStyle/>
          <a:p>
            <a:fld id="{924B9E22-92A7-CE41-874A-BC3C21C3A7B5}" type="slidenum">
              <a:rPr lang="en-US" smtClean="0"/>
              <a:t>10</a:t>
            </a:fld>
            <a:endParaRPr lang="en-US"/>
          </a:p>
        </p:txBody>
      </p:sp>
    </p:spTree>
    <p:extLst>
      <p:ext uri="{BB962C8B-B14F-4D97-AF65-F5344CB8AC3E}">
        <p14:creationId xmlns:p14="http://schemas.microsoft.com/office/powerpoint/2010/main" val="921120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BTS Site Plan, 1980</a:t>
            </a:r>
            <a:endParaRPr lang="en-US" dirty="0"/>
          </a:p>
        </p:txBody>
      </p:sp>
      <p:sp>
        <p:nvSpPr>
          <p:cNvPr id="4" name="Slide Number Placeholder 3"/>
          <p:cNvSpPr>
            <a:spLocks noGrp="1"/>
          </p:cNvSpPr>
          <p:nvPr>
            <p:ph type="sldNum" sz="quarter" idx="10"/>
          </p:nvPr>
        </p:nvSpPr>
        <p:spPr/>
        <p:txBody>
          <a:bodyPr/>
          <a:lstStyle/>
          <a:p>
            <a:fld id="{CD6424DC-A4A0-D049-927D-895A15D21C40}" type="slidenum">
              <a:rPr lang="en-US" smtClean="0"/>
              <a:t>12</a:t>
            </a:fld>
            <a:endParaRPr lang="en-US"/>
          </a:p>
        </p:txBody>
      </p:sp>
    </p:spTree>
    <p:extLst>
      <p:ext uri="{BB962C8B-B14F-4D97-AF65-F5344CB8AC3E}">
        <p14:creationId xmlns:p14="http://schemas.microsoft.com/office/powerpoint/2010/main" val="3061322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1967 – newspaper clipping from Brandon</a:t>
            </a:r>
            <a:r>
              <a:rPr lang="en-US" baseline="0" dirty="0" smtClean="0"/>
              <a:t> Scrapbook, VSARA</a:t>
            </a:r>
            <a:endParaRPr lang="en-US" dirty="0"/>
          </a:p>
        </p:txBody>
      </p:sp>
      <p:sp>
        <p:nvSpPr>
          <p:cNvPr id="4" name="Slide Number Placeholder 3"/>
          <p:cNvSpPr>
            <a:spLocks noGrp="1"/>
          </p:cNvSpPr>
          <p:nvPr>
            <p:ph type="sldNum" sz="quarter" idx="10"/>
          </p:nvPr>
        </p:nvSpPr>
        <p:spPr/>
        <p:txBody>
          <a:bodyPr/>
          <a:lstStyle/>
          <a:p>
            <a:fld id="{924B9E22-92A7-CE41-874A-BC3C21C3A7B5}" type="slidenum">
              <a:rPr lang="en-US" smtClean="0"/>
              <a:t>13</a:t>
            </a:fld>
            <a:endParaRPr lang="en-US"/>
          </a:p>
        </p:txBody>
      </p:sp>
    </p:spTree>
    <p:extLst>
      <p:ext uri="{BB962C8B-B14F-4D97-AF65-F5344CB8AC3E}">
        <p14:creationId xmlns:p14="http://schemas.microsoft.com/office/powerpoint/2010/main" val="3821973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Medical and Psychiatric  Records </a:t>
            </a:r>
          </a:p>
          <a:p>
            <a:r>
              <a:rPr lang="en-US" dirty="0" smtClean="0"/>
              <a:t>Limited access to records due to Vermont privacy laws</a:t>
            </a:r>
          </a:p>
          <a:p>
            <a:r>
              <a:rPr lang="en-US" dirty="0" smtClean="0"/>
              <a:t>Vital statistics in Biennial Reports reveal high rates of illness and mortality among inmates with significant intellectual disabilities</a:t>
            </a:r>
          </a:p>
          <a:p>
            <a:r>
              <a:rPr lang="en-US" dirty="0" smtClean="0"/>
              <a:t>Some psychiatric and medical records filter through the Vermont Eugenic Survey</a:t>
            </a:r>
          </a:p>
          <a:p>
            <a:pPr lvl="1"/>
            <a:r>
              <a:rPr lang="en-US" dirty="0" smtClean="0"/>
              <a:t>These reveal medical neglect in the early period (1915-1950), followed by the use of tranquilizers to sedate “low-grade” inmates</a:t>
            </a:r>
          </a:p>
          <a:p>
            <a:endParaRPr lang="en-US" dirty="0"/>
          </a:p>
        </p:txBody>
      </p:sp>
      <p:sp>
        <p:nvSpPr>
          <p:cNvPr id="4" name="Slide Number Placeholder 3"/>
          <p:cNvSpPr>
            <a:spLocks noGrp="1"/>
          </p:cNvSpPr>
          <p:nvPr>
            <p:ph type="sldNum" sz="quarter" idx="10"/>
          </p:nvPr>
        </p:nvSpPr>
        <p:spPr/>
        <p:txBody>
          <a:bodyPr/>
          <a:lstStyle/>
          <a:p>
            <a:fld id="{CD6424DC-A4A0-D049-927D-895A15D21C40}" type="slidenum">
              <a:rPr lang="en-US" smtClean="0"/>
              <a:t>14</a:t>
            </a:fld>
            <a:endParaRPr lang="en-US"/>
          </a:p>
        </p:txBody>
      </p:sp>
    </p:spTree>
    <p:extLst>
      <p:ext uri="{BB962C8B-B14F-4D97-AF65-F5344CB8AC3E}">
        <p14:creationId xmlns:p14="http://schemas.microsoft.com/office/powerpoint/2010/main" val="2732137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Point: Most historians have focused on the writings of institution superintendents, medical doctors, and other professionals, but…</a:t>
            </a:r>
          </a:p>
          <a:p>
            <a:pPr lvl="1"/>
            <a:r>
              <a:rPr lang="en-US" sz="1800" dirty="0" smtClean="0"/>
              <a:t>Eva </a:t>
            </a:r>
            <a:r>
              <a:rPr lang="en-US" sz="1800" dirty="0" err="1" smtClean="0"/>
              <a:t>Feder</a:t>
            </a:r>
            <a:r>
              <a:rPr lang="en-US" sz="1800" dirty="0" smtClean="0"/>
              <a:t> </a:t>
            </a:r>
            <a:r>
              <a:rPr lang="en-US" sz="1800" dirty="0" err="1" smtClean="0"/>
              <a:t>Kittay</a:t>
            </a:r>
            <a:r>
              <a:rPr lang="en-US" sz="1800" dirty="0" smtClean="0"/>
              <a:t> notes the importance of also interrogating “dependency relations” between caregivers and the (sometimes mute) objects of their care</a:t>
            </a:r>
          </a:p>
          <a:p>
            <a:r>
              <a:rPr lang="en-US" sz="1800" dirty="0" smtClean="0"/>
              <a:t>What were the conditions of care work at the Brandon Training School</a:t>
            </a:r>
          </a:p>
          <a:p>
            <a:pPr lvl="1"/>
            <a:r>
              <a:rPr lang="en-US" sz="1800" dirty="0" smtClean="0"/>
              <a:t>…for care providers? (Who provided care?)</a:t>
            </a:r>
          </a:p>
          <a:p>
            <a:pPr lvl="1"/>
            <a:r>
              <a:rPr lang="en-US" sz="1800" dirty="0" smtClean="0"/>
              <a:t>…for inmates, particularly those with significant intellectual disabilities?</a:t>
            </a:r>
          </a:p>
          <a:p>
            <a:pPr lvl="1"/>
            <a:r>
              <a:rPr lang="en-US" sz="1800" dirty="0" smtClean="0"/>
              <a:t>Why is this important for documenting the lived experience of persons with significant intellectual disabilities?  (</a:t>
            </a:r>
            <a:r>
              <a:rPr lang="en-US" sz="1800" dirty="0" err="1" smtClean="0"/>
              <a:t>Kittay</a:t>
            </a:r>
            <a:r>
              <a:rPr lang="en-US" sz="1800" dirty="0" smtClean="0"/>
              <a:t>)</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800" dirty="0" smtClean="0"/>
              <a:t>Sources:  Evidence of abusive and negligent care, esp. during WWII; Biennial reports, esp. in 1950s when head of the </a:t>
            </a:r>
            <a:r>
              <a:rPr lang="en-US" sz="1800" dirty="0" err="1" smtClean="0"/>
              <a:t>careworkers</a:t>
            </a:r>
            <a:r>
              <a:rPr lang="en-US" sz="1800" dirty="0" smtClean="0"/>
              <a:t>’ department authored her own report; poor pay and lack of training or support for </a:t>
            </a:r>
            <a:r>
              <a:rPr lang="en-US" sz="1800" dirty="0" err="1" smtClean="0"/>
              <a:t>careworkers</a:t>
            </a:r>
            <a:r>
              <a:rPr lang="en-US" sz="1800" dirty="0" smtClean="0"/>
              <a:t>, 1915-1950s</a:t>
            </a:r>
          </a:p>
          <a:p>
            <a:pPr lvl="1"/>
            <a:endParaRPr lang="en-US" sz="1800" dirty="0" smtClean="0"/>
          </a:p>
          <a:p>
            <a:endParaRPr lang="en-US" dirty="0"/>
          </a:p>
        </p:txBody>
      </p:sp>
      <p:sp>
        <p:nvSpPr>
          <p:cNvPr id="4" name="Slide Number Placeholder 3"/>
          <p:cNvSpPr>
            <a:spLocks noGrp="1"/>
          </p:cNvSpPr>
          <p:nvPr>
            <p:ph type="sldNum" sz="quarter" idx="10"/>
          </p:nvPr>
        </p:nvSpPr>
        <p:spPr/>
        <p:txBody>
          <a:bodyPr/>
          <a:lstStyle/>
          <a:p>
            <a:fld id="{CD6424DC-A4A0-D049-927D-895A15D21C40}" type="slidenum">
              <a:rPr lang="en-US" smtClean="0"/>
              <a:t>15</a:t>
            </a:fld>
            <a:endParaRPr lang="en-US"/>
          </a:p>
        </p:txBody>
      </p:sp>
    </p:spTree>
    <p:extLst>
      <p:ext uri="{BB962C8B-B14F-4D97-AF65-F5344CB8AC3E}">
        <p14:creationId xmlns:p14="http://schemas.microsoft.com/office/powerpoint/2010/main" val="28669242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3.png"/><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6.png"/><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pic>
        <p:nvPicPr>
          <p:cNvPr id="8" name="Picture 7" descr="coverEmboss.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1116012" y="1904999"/>
            <a:ext cx="6938963" cy="1582271"/>
          </a:xfrm>
        </p:spPr>
        <p:txBody>
          <a:bodyPr anchor="b" anchorCtr="0"/>
          <a:lstStyle>
            <a:lvl1pPr>
              <a:lnSpc>
                <a:spcPct val="95000"/>
              </a:lnSpc>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1116013" y="3487271"/>
            <a:ext cx="6938961" cy="1143000"/>
          </a:xfrm>
        </p:spPr>
        <p:txBody>
          <a:bodyPr/>
          <a:lstStyle>
            <a:lvl1pPr marL="0" indent="0" algn="ctr">
              <a:spcBef>
                <a:spcPts val="300"/>
              </a:spcBef>
              <a:buNone/>
              <a:defRPr sz="22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5907741" y="5715000"/>
            <a:ext cx="2133600" cy="275478"/>
          </a:xfrm>
        </p:spPr>
        <p:txBody>
          <a:bodyPr/>
          <a:lstStyle>
            <a:lvl1pPr>
              <a:defRPr>
                <a:solidFill>
                  <a:schemeClr val="bg2">
                    <a:lumMod val="60000"/>
                    <a:lumOff val="40000"/>
                  </a:schemeClr>
                </a:solidFill>
              </a:defRPr>
            </a:lvl1pPr>
          </a:lstStyle>
          <a:p>
            <a:fld id="{F685B982-8E92-8248-AFC7-48165F441863}" type="datetimeFigureOut">
              <a:rPr lang="en-US" smtClean="0"/>
              <a:t>3/2/16</a:t>
            </a:fld>
            <a:endParaRPr lang="en-US"/>
          </a:p>
        </p:txBody>
      </p:sp>
      <p:sp>
        <p:nvSpPr>
          <p:cNvPr id="5" name="Footer Placeholder 4"/>
          <p:cNvSpPr>
            <a:spLocks noGrp="1"/>
          </p:cNvSpPr>
          <p:nvPr>
            <p:ph type="ftr" sz="quarter" idx="11"/>
          </p:nvPr>
        </p:nvSpPr>
        <p:spPr>
          <a:xfrm>
            <a:off x="1102659" y="5715000"/>
            <a:ext cx="2895600" cy="275478"/>
          </a:xfrm>
        </p:spPr>
        <p:txBody>
          <a:bodyPr/>
          <a:lstStyle>
            <a:lvl1pPr>
              <a:defRPr>
                <a:solidFill>
                  <a:schemeClr val="bg2">
                    <a:lumMod val="60000"/>
                    <a:lumOff val="40000"/>
                  </a:schemeClr>
                </a:solidFill>
              </a:defRPr>
            </a:lvl1pPr>
          </a:lstStyle>
          <a:p>
            <a:endParaRPr lang="en-US"/>
          </a:p>
        </p:txBody>
      </p:sp>
      <p:sp>
        <p:nvSpPr>
          <p:cNvPr id="6" name="Slide Number Placeholder 5"/>
          <p:cNvSpPr>
            <a:spLocks noGrp="1"/>
          </p:cNvSpPr>
          <p:nvPr>
            <p:ph type="sldNum" sz="quarter" idx="12"/>
          </p:nvPr>
        </p:nvSpPr>
        <p:spPr>
          <a:xfrm>
            <a:off x="4343400" y="5715000"/>
            <a:ext cx="457200" cy="275478"/>
          </a:xfrm>
        </p:spPr>
        <p:txBody>
          <a:bodyPr/>
          <a:lstStyle>
            <a:lvl1pPr>
              <a:defRPr>
                <a:solidFill>
                  <a:schemeClr val="bg2">
                    <a:lumMod val="60000"/>
                    <a:lumOff val="40000"/>
                  </a:schemeClr>
                </a:solidFill>
              </a:defRPr>
            </a:lvl1pPr>
          </a:lstStyle>
          <a:p>
            <a:fld id="{629C7856-7A8A-A64C-8B6D-99AA5479E3BA}" type="slidenum">
              <a:rPr lang="en-US" smtClean="0"/>
              <a:t>‹#›</a:t>
            </a:fld>
            <a:endParaRPr lang="en-US"/>
          </a:p>
        </p:txBody>
      </p:sp>
      <p:pic>
        <p:nvPicPr>
          <p:cNvPr id="9" name="Picture 8" descr="coverAccentBottom.png"/>
          <p:cNvPicPr>
            <a:picLocks noChangeAspect="1"/>
          </p:cNvPicPr>
          <p:nvPr/>
        </p:nvPicPr>
        <p:blipFill>
          <a:blip r:embed="rId3"/>
          <a:stretch>
            <a:fillRect/>
          </a:stretch>
        </p:blipFill>
        <p:spPr>
          <a:xfrm>
            <a:off x="914400" y="4686766"/>
            <a:ext cx="7315200" cy="400705"/>
          </a:xfrm>
          <a:prstGeom prst="rect">
            <a:avLst/>
          </a:prstGeom>
        </p:spPr>
      </p:pic>
      <p:pic>
        <p:nvPicPr>
          <p:cNvPr id="10" name="Picture 9" descr="coverAccentTop.png"/>
          <p:cNvPicPr>
            <a:picLocks noChangeAspect="1"/>
          </p:cNvPicPr>
          <p:nvPr/>
        </p:nvPicPr>
        <p:blipFill>
          <a:blip r:embed="rId4"/>
          <a:stretch>
            <a:fillRect/>
          </a:stretch>
        </p:blipFill>
        <p:spPr>
          <a:xfrm>
            <a:off x="914400" y="1619136"/>
            <a:ext cx="7315200" cy="391386"/>
          </a:xfrm>
          <a:prstGeom prst="rect">
            <a:avLst/>
          </a:prstGeom>
        </p:spPr>
      </p:pic>
    </p:spTree>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2" descr="scrollwork-Top.png"/>
          <p:cNvPicPr>
            <a:picLocks noChangeAspect="1" noChangeArrowheads="1"/>
          </p:cNvPicPr>
          <p:nvPr/>
        </p:nvPicPr>
        <p:blipFill>
          <a:blip r:embed="rId2"/>
          <a:srcRect/>
          <a:stretch>
            <a:fillRect/>
          </a:stretch>
        </p:blipFill>
        <p:spPr bwMode="auto">
          <a:xfrm flipH="1">
            <a:off x="4754083" y="673398"/>
            <a:ext cx="742950" cy="361950"/>
          </a:xfrm>
          <a:prstGeom prst="rect">
            <a:avLst/>
          </a:prstGeom>
          <a:noFill/>
        </p:spPr>
      </p:pic>
      <p:pic>
        <p:nvPicPr>
          <p:cNvPr id="15" name="Picture 3" descr="scrollwork-Bottom.png"/>
          <p:cNvPicPr>
            <a:picLocks noChangeAspect="1" noChangeArrowheads="1"/>
          </p:cNvPicPr>
          <p:nvPr/>
        </p:nvPicPr>
        <p:blipFill>
          <a:blip r:embed="rId3"/>
          <a:srcRect/>
          <a:stretch>
            <a:fillRect/>
          </a:stretch>
        </p:blipFill>
        <p:spPr bwMode="auto">
          <a:xfrm flipH="1">
            <a:off x="4754083" y="5636584"/>
            <a:ext cx="742950" cy="361950"/>
          </a:xfrm>
          <a:prstGeom prst="rect">
            <a:avLst/>
          </a:prstGeom>
          <a:noFill/>
        </p:spPr>
      </p:pic>
      <p:pic>
        <p:nvPicPr>
          <p:cNvPr id="4099" name="Picture 3" descr="scrollwork-Bottom.png"/>
          <p:cNvPicPr>
            <a:picLocks noChangeAspect="1" noChangeArrowheads="1"/>
          </p:cNvPicPr>
          <p:nvPr/>
        </p:nvPicPr>
        <p:blipFill>
          <a:blip r:embed="rId3"/>
          <a:srcRect/>
          <a:stretch>
            <a:fillRect/>
          </a:stretch>
        </p:blipFill>
        <p:spPr bwMode="auto">
          <a:xfrm>
            <a:off x="7774169" y="5636584"/>
            <a:ext cx="742950" cy="361950"/>
          </a:xfrm>
          <a:prstGeom prst="rect">
            <a:avLst/>
          </a:prstGeom>
          <a:noFill/>
        </p:spPr>
      </p:pic>
      <p:pic>
        <p:nvPicPr>
          <p:cNvPr id="4098" name="Picture 2" descr="scrollwork-Top.png"/>
          <p:cNvPicPr>
            <a:picLocks noChangeAspect="1" noChangeArrowheads="1"/>
          </p:cNvPicPr>
          <p:nvPr/>
        </p:nvPicPr>
        <p:blipFill>
          <a:blip r:embed="rId2"/>
          <a:srcRect/>
          <a:stretch>
            <a:fillRect/>
          </a:stretch>
        </p:blipFill>
        <p:spPr bwMode="auto">
          <a:xfrm>
            <a:off x="7774169" y="673398"/>
            <a:ext cx="742950" cy="361950"/>
          </a:xfrm>
          <a:prstGeom prst="rect">
            <a:avLst/>
          </a:prstGeom>
          <a:noFill/>
        </p:spPr>
      </p:pic>
      <p:sp>
        <p:nvSpPr>
          <p:cNvPr id="2" name="Title 1"/>
          <p:cNvSpPr>
            <a:spLocks noGrp="1"/>
          </p:cNvSpPr>
          <p:nvPr>
            <p:ph type="title"/>
          </p:nvPr>
        </p:nvSpPr>
        <p:spPr>
          <a:xfrm>
            <a:off x="838200" y="914400"/>
            <a:ext cx="3429000" cy="1371600"/>
          </a:xfrm>
        </p:spPr>
        <p:txBody>
          <a:bodyPr vert="horz" lIns="91440" tIns="45720" rIns="91440" bIns="45720" rtlCol="0" anchor="b">
            <a:noAutofit/>
          </a:bodyPr>
          <a:lstStyle>
            <a:lvl1pPr algn="ctr" defTabSz="914400" rtl="0" eaLnBrk="1" latinLnBrk="0" hangingPunct="1">
              <a:spcBef>
                <a:spcPct val="0"/>
              </a:spcBef>
              <a:buNone/>
              <a:defRPr lang="en-US" sz="3600" b="0" kern="1200" dirty="0">
                <a:solidFill>
                  <a:schemeClr val="tx1"/>
                </a:solidFill>
                <a:latin typeface="+mj-lt"/>
                <a:ea typeface="+mj-ea"/>
                <a:cs typeface="+mj-cs"/>
              </a:defRPr>
            </a:lvl1pPr>
          </a:lstStyle>
          <a:p>
            <a:r>
              <a:rPr lang="en-US" smtClean="0"/>
              <a:t>Click to edit Master title style</a:t>
            </a:r>
            <a:endParaRPr lang="en-US" dirty="0"/>
          </a:p>
        </p:txBody>
      </p:sp>
      <p:sp>
        <p:nvSpPr>
          <p:cNvPr id="3" name="Picture Placeholder 2"/>
          <p:cNvSpPr>
            <a:spLocks noGrp="1"/>
          </p:cNvSpPr>
          <p:nvPr>
            <p:ph type="pic" idx="1"/>
          </p:nvPr>
        </p:nvSpPr>
        <p:spPr>
          <a:xfrm>
            <a:off x="5081121" y="914400"/>
            <a:ext cx="3108960" cy="4815841"/>
          </a:xfrm>
          <a:solidFill>
            <a:schemeClr val="bg2"/>
          </a:solidFill>
          <a:ln w="127000">
            <a:solidFill>
              <a:schemeClr val="bg1"/>
            </a:solidFill>
            <a:miter lim="800000"/>
          </a:ln>
          <a:effectLst>
            <a:outerShdw blurRad="50800" dist="38100" dir="5400000" algn="t" rotWithShape="0">
              <a:prstClr val="black">
                <a:alpha val="25000"/>
              </a:prstClr>
            </a:outerShdw>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8200" y="2667001"/>
            <a:ext cx="3429000" cy="2895600"/>
          </a:xfrm>
        </p:spPr>
        <p:txBody>
          <a:bodyPr vert="horz" lIns="91440" tIns="45720" rIns="91440" bIns="45720" rtlCol="0">
            <a:normAutofit/>
          </a:bodyPr>
          <a:lstStyle>
            <a:lvl1pPr marL="0" indent="0" algn="ctr">
              <a:spcBef>
                <a:spcPts val="500"/>
              </a:spcBef>
              <a:buNone/>
              <a:defRPr lang="en-US" sz="1800" kern="1200" smtClean="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600"/>
              </a:spcBef>
              <a:buSzPct val="100000"/>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F685B982-8E92-8248-AFC7-48165F441863}" type="datetimeFigureOut">
              <a:rPr lang="en-US" smtClean="0"/>
              <a:t>3/2/16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9C7856-7A8A-A64C-8B6D-99AA5479E3BA}" type="slidenum">
              <a:rPr lang="en-US" smtClean="0"/>
              <a:t>‹#›</a:t>
            </a:fld>
            <a:endParaRPr lang="en-US"/>
          </a:p>
        </p:txBody>
      </p:sp>
      <p:pic>
        <p:nvPicPr>
          <p:cNvPr id="8" name="Picture 2" descr="captionAccent.png"/>
          <p:cNvPicPr>
            <a:picLocks noChangeAspect="1" noChangeArrowheads="1"/>
          </p:cNvPicPr>
          <p:nvPr/>
        </p:nvPicPr>
        <p:blipFill>
          <a:blip r:embed="rId4"/>
          <a:srcRect/>
          <a:stretch>
            <a:fillRect/>
          </a:stretch>
        </p:blipFill>
        <p:spPr bwMode="auto">
          <a:xfrm>
            <a:off x="838200" y="2326341"/>
            <a:ext cx="3429000" cy="240307"/>
          </a:xfrm>
          <a:prstGeom prst="rect">
            <a:avLst/>
          </a:prstGeom>
          <a:noFill/>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2" name="Picture 2" descr="scrollwork-Top.png"/>
          <p:cNvPicPr>
            <a:picLocks noChangeAspect="1" noChangeArrowheads="1"/>
          </p:cNvPicPr>
          <p:nvPr/>
        </p:nvPicPr>
        <p:blipFill>
          <a:blip r:embed="rId2"/>
          <a:srcRect/>
          <a:stretch>
            <a:fillRect/>
          </a:stretch>
        </p:blipFill>
        <p:spPr bwMode="auto">
          <a:xfrm flipH="1">
            <a:off x="1752600" y="565897"/>
            <a:ext cx="742950" cy="361950"/>
          </a:xfrm>
          <a:prstGeom prst="rect">
            <a:avLst/>
          </a:prstGeom>
          <a:noFill/>
        </p:spPr>
      </p:pic>
      <p:pic>
        <p:nvPicPr>
          <p:cNvPr id="15" name="Picture 3" descr="scrollwork-Bottom.png"/>
          <p:cNvPicPr>
            <a:picLocks noChangeAspect="1" noChangeArrowheads="1"/>
          </p:cNvPicPr>
          <p:nvPr/>
        </p:nvPicPr>
        <p:blipFill>
          <a:blip r:embed="rId3"/>
          <a:srcRect/>
          <a:stretch>
            <a:fillRect/>
          </a:stretch>
        </p:blipFill>
        <p:spPr bwMode="auto">
          <a:xfrm flipH="1">
            <a:off x="1752600" y="4128247"/>
            <a:ext cx="742950" cy="361950"/>
          </a:xfrm>
          <a:prstGeom prst="rect">
            <a:avLst/>
          </a:prstGeom>
          <a:noFill/>
        </p:spPr>
      </p:pic>
      <p:pic>
        <p:nvPicPr>
          <p:cNvPr id="4099" name="Picture 3" descr="scrollwork-Bottom.png"/>
          <p:cNvPicPr>
            <a:picLocks noChangeAspect="1" noChangeArrowheads="1"/>
          </p:cNvPicPr>
          <p:nvPr/>
        </p:nvPicPr>
        <p:blipFill>
          <a:blip r:embed="rId3"/>
          <a:srcRect/>
          <a:stretch>
            <a:fillRect/>
          </a:stretch>
        </p:blipFill>
        <p:spPr bwMode="auto">
          <a:xfrm>
            <a:off x="6648450" y="4128247"/>
            <a:ext cx="742950" cy="361950"/>
          </a:xfrm>
          <a:prstGeom prst="rect">
            <a:avLst/>
          </a:prstGeom>
          <a:noFill/>
        </p:spPr>
      </p:pic>
      <p:pic>
        <p:nvPicPr>
          <p:cNvPr id="4098" name="Picture 2" descr="scrollwork-Top.png"/>
          <p:cNvPicPr>
            <a:picLocks noChangeAspect="1" noChangeArrowheads="1"/>
          </p:cNvPicPr>
          <p:nvPr/>
        </p:nvPicPr>
        <p:blipFill>
          <a:blip r:embed="rId2"/>
          <a:srcRect/>
          <a:stretch>
            <a:fillRect/>
          </a:stretch>
        </p:blipFill>
        <p:spPr bwMode="auto">
          <a:xfrm>
            <a:off x="6648450" y="565897"/>
            <a:ext cx="742950" cy="361950"/>
          </a:xfrm>
          <a:prstGeom prst="rect">
            <a:avLst/>
          </a:prstGeom>
          <a:noFill/>
        </p:spPr>
      </p:pic>
      <p:sp>
        <p:nvSpPr>
          <p:cNvPr id="2" name="Title 1"/>
          <p:cNvSpPr>
            <a:spLocks noGrp="1"/>
          </p:cNvSpPr>
          <p:nvPr>
            <p:ph type="title"/>
          </p:nvPr>
        </p:nvSpPr>
        <p:spPr>
          <a:xfrm>
            <a:off x="1280160" y="4406153"/>
            <a:ext cx="6583680" cy="784412"/>
          </a:xfrm>
        </p:spPr>
        <p:txBody>
          <a:bodyPr vert="horz" lIns="91440" tIns="45720" rIns="91440" bIns="45720" rtlCol="0" anchor="b">
            <a:noAutofit/>
          </a:bodyPr>
          <a:lstStyle>
            <a:lvl1pPr algn="ctr" defTabSz="914400" rtl="0" eaLnBrk="1" latinLnBrk="0" hangingPunct="1">
              <a:spcBef>
                <a:spcPct val="0"/>
              </a:spcBef>
              <a:buNone/>
              <a:defRPr lang="en-US" sz="3600" b="0" kern="1200" dirty="0">
                <a:solidFill>
                  <a:schemeClr val="tx1"/>
                </a:solidFill>
                <a:latin typeface="+mj-lt"/>
                <a:ea typeface="+mj-ea"/>
                <a:cs typeface="+mj-cs"/>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286000" y="780826"/>
            <a:ext cx="4572000" cy="3467548"/>
          </a:xfrm>
          <a:solidFill>
            <a:schemeClr val="bg2"/>
          </a:solidFill>
          <a:ln w="127000">
            <a:solidFill>
              <a:schemeClr val="bg1"/>
            </a:solidFill>
            <a:miter lim="800000"/>
          </a:ln>
          <a:effectLst>
            <a:outerShdw blurRad="50800" dist="38100" dir="5400000" algn="t" rotWithShape="0">
              <a:prstClr val="black">
                <a:alpha val="25000"/>
              </a:prstClr>
            </a:outerShdw>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8200" y="5446059"/>
            <a:ext cx="7543800" cy="609600"/>
          </a:xfrm>
        </p:spPr>
        <p:txBody>
          <a:bodyPr vert="horz" lIns="91440" tIns="45720" rIns="91440" bIns="45720" rtlCol="0">
            <a:normAutofit/>
          </a:bodyPr>
          <a:lstStyle>
            <a:lvl1pPr marL="0" indent="0" algn="ctr">
              <a:spcBef>
                <a:spcPts val="0"/>
              </a:spcBef>
              <a:buNone/>
              <a:defRPr lang="en-US" sz="1600" kern="1200" smtClean="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600"/>
              </a:spcBef>
              <a:buSzPct val="100000"/>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F685B982-8E92-8248-AFC7-48165F441863}" type="datetimeFigureOut">
              <a:rPr lang="en-US" smtClean="0"/>
              <a:t>3/2/16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9C7856-7A8A-A64C-8B6D-99AA5479E3BA}" type="slidenum">
              <a:rPr lang="en-US" smtClean="0"/>
              <a:t>‹#›</a:t>
            </a:fld>
            <a:endParaRPr lang="en-US"/>
          </a:p>
        </p:txBody>
      </p:sp>
      <p:pic>
        <p:nvPicPr>
          <p:cNvPr id="6146" name="Picture 2" descr="captionLongAccent.png"/>
          <p:cNvPicPr>
            <a:picLocks noChangeAspect="1" noChangeArrowheads="1"/>
          </p:cNvPicPr>
          <p:nvPr/>
        </p:nvPicPr>
        <p:blipFill>
          <a:blip r:embed="rId4"/>
          <a:srcRect/>
          <a:stretch>
            <a:fillRect/>
          </a:stretch>
        </p:blipFill>
        <p:spPr bwMode="auto">
          <a:xfrm>
            <a:off x="1390650" y="5204012"/>
            <a:ext cx="6362700" cy="247650"/>
          </a:xfrm>
          <a:prstGeom prst="rect">
            <a:avLst/>
          </a:prstGeom>
          <a:noFill/>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2 Pictures above Caption">
    <p:spTree>
      <p:nvGrpSpPr>
        <p:cNvPr id="1" name=""/>
        <p:cNvGrpSpPr/>
        <p:nvPr/>
      </p:nvGrpSpPr>
      <p:grpSpPr>
        <a:xfrm>
          <a:off x="0" y="0"/>
          <a:ext cx="0" cy="0"/>
          <a:chOff x="0" y="0"/>
          <a:chExt cx="0" cy="0"/>
        </a:xfrm>
      </p:grpSpPr>
      <p:pic>
        <p:nvPicPr>
          <p:cNvPr id="15" name="Picture 3" descr="scrollwork-Bottom.png"/>
          <p:cNvPicPr>
            <a:picLocks noChangeAspect="1" noChangeArrowheads="1"/>
          </p:cNvPicPr>
          <p:nvPr/>
        </p:nvPicPr>
        <p:blipFill>
          <a:blip r:embed="rId2"/>
          <a:srcRect/>
          <a:stretch>
            <a:fillRect/>
          </a:stretch>
        </p:blipFill>
        <p:spPr bwMode="auto">
          <a:xfrm flipH="1">
            <a:off x="993402" y="4128247"/>
            <a:ext cx="742950" cy="361950"/>
          </a:xfrm>
          <a:prstGeom prst="rect">
            <a:avLst/>
          </a:prstGeom>
          <a:noFill/>
        </p:spPr>
      </p:pic>
      <p:pic>
        <p:nvPicPr>
          <p:cNvPr id="4099" name="Picture 3" descr="scrollwork-Bottom.png"/>
          <p:cNvPicPr>
            <a:picLocks noChangeAspect="1" noChangeArrowheads="1"/>
          </p:cNvPicPr>
          <p:nvPr/>
        </p:nvPicPr>
        <p:blipFill>
          <a:blip r:embed="rId2"/>
          <a:srcRect/>
          <a:stretch>
            <a:fillRect/>
          </a:stretch>
        </p:blipFill>
        <p:spPr bwMode="auto">
          <a:xfrm>
            <a:off x="7407649" y="4128247"/>
            <a:ext cx="742950" cy="361950"/>
          </a:xfrm>
          <a:prstGeom prst="rect">
            <a:avLst/>
          </a:prstGeom>
          <a:noFill/>
        </p:spPr>
      </p:pic>
      <p:pic>
        <p:nvPicPr>
          <p:cNvPr id="12" name="Picture 2" descr="scrollwork-Top.png"/>
          <p:cNvPicPr>
            <a:picLocks noChangeAspect="1" noChangeArrowheads="1"/>
          </p:cNvPicPr>
          <p:nvPr/>
        </p:nvPicPr>
        <p:blipFill>
          <a:blip r:embed="rId3"/>
          <a:srcRect/>
          <a:stretch>
            <a:fillRect/>
          </a:stretch>
        </p:blipFill>
        <p:spPr bwMode="auto">
          <a:xfrm flipH="1">
            <a:off x="993402" y="565897"/>
            <a:ext cx="742950" cy="361950"/>
          </a:xfrm>
          <a:prstGeom prst="rect">
            <a:avLst/>
          </a:prstGeom>
          <a:noFill/>
        </p:spPr>
      </p:pic>
      <p:pic>
        <p:nvPicPr>
          <p:cNvPr id="4098" name="Picture 2" descr="scrollwork-Top.png"/>
          <p:cNvPicPr>
            <a:picLocks noChangeAspect="1" noChangeArrowheads="1"/>
          </p:cNvPicPr>
          <p:nvPr/>
        </p:nvPicPr>
        <p:blipFill>
          <a:blip r:embed="rId3"/>
          <a:srcRect/>
          <a:stretch>
            <a:fillRect/>
          </a:stretch>
        </p:blipFill>
        <p:spPr bwMode="auto">
          <a:xfrm>
            <a:off x="7407649" y="565897"/>
            <a:ext cx="742950" cy="361950"/>
          </a:xfrm>
          <a:prstGeom prst="rect">
            <a:avLst/>
          </a:prstGeom>
          <a:noFill/>
        </p:spPr>
      </p:pic>
      <p:sp>
        <p:nvSpPr>
          <p:cNvPr id="2" name="Title 1"/>
          <p:cNvSpPr>
            <a:spLocks noGrp="1"/>
          </p:cNvSpPr>
          <p:nvPr>
            <p:ph type="title"/>
          </p:nvPr>
        </p:nvSpPr>
        <p:spPr>
          <a:xfrm>
            <a:off x="1280160" y="4406153"/>
            <a:ext cx="6583680" cy="784412"/>
          </a:xfrm>
        </p:spPr>
        <p:txBody>
          <a:bodyPr vert="horz" lIns="91440" tIns="45720" rIns="91440" bIns="45720" rtlCol="0" anchor="b">
            <a:noAutofit/>
          </a:bodyPr>
          <a:lstStyle>
            <a:lvl1pPr algn="ctr" defTabSz="914400" rtl="0" eaLnBrk="1" latinLnBrk="0" hangingPunct="1">
              <a:spcBef>
                <a:spcPct val="0"/>
              </a:spcBef>
              <a:buNone/>
              <a:defRPr lang="en-US" sz="3600" b="0" kern="1200" dirty="0">
                <a:solidFill>
                  <a:schemeClr val="tx1"/>
                </a:solidFill>
                <a:latin typeface="+mj-lt"/>
                <a:ea typeface="+mj-ea"/>
                <a:cs typeface="+mj-cs"/>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524000" y="780826"/>
            <a:ext cx="2743200" cy="3467548"/>
          </a:xfrm>
          <a:solidFill>
            <a:schemeClr val="bg2"/>
          </a:solidFill>
          <a:ln w="127000">
            <a:solidFill>
              <a:schemeClr val="bg1"/>
            </a:solidFill>
            <a:miter lim="800000"/>
          </a:ln>
          <a:effectLst>
            <a:outerShdw blurRad="50800" dist="38100" dir="5400000" algn="t" rotWithShape="0">
              <a:prstClr val="black">
                <a:alpha val="25000"/>
              </a:prstClr>
            </a:outerShdw>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8200" y="5446059"/>
            <a:ext cx="7543800" cy="609600"/>
          </a:xfrm>
        </p:spPr>
        <p:txBody>
          <a:bodyPr vert="horz" lIns="91440" tIns="45720" rIns="91440" bIns="45720" rtlCol="0">
            <a:normAutofit/>
          </a:bodyPr>
          <a:lstStyle>
            <a:lvl1pPr marL="0" indent="0" algn="ctr">
              <a:spcBef>
                <a:spcPts val="0"/>
              </a:spcBef>
              <a:buNone/>
              <a:defRPr lang="en-US" sz="1600" kern="1200" smtClean="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600"/>
              </a:spcBef>
              <a:buSzPct val="100000"/>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F685B982-8E92-8248-AFC7-48165F441863}" type="datetimeFigureOut">
              <a:rPr lang="en-US" smtClean="0"/>
              <a:t>3/2/16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9C7856-7A8A-A64C-8B6D-99AA5479E3BA}" type="slidenum">
              <a:rPr lang="en-US" smtClean="0"/>
              <a:t>‹#›</a:t>
            </a:fld>
            <a:endParaRPr lang="en-US"/>
          </a:p>
        </p:txBody>
      </p:sp>
      <p:pic>
        <p:nvPicPr>
          <p:cNvPr id="6146" name="Picture 2" descr="captionLongAccent.png"/>
          <p:cNvPicPr>
            <a:picLocks noChangeAspect="1" noChangeArrowheads="1"/>
          </p:cNvPicPr>
          <p:nvPr/>
        </p:nvPicPr>
        <p:blipFill>
          <a:blip r:embed="rId4"/>
          <a:srcRect/>
          <a:stretch>
            <a:fillRect/>
          </a:stretch>
        </p:blipFill>
        <p:spPr bwMode="auto">
          <a:xfrm>
            <a:off x="1390650" y="5204012"/>
            <a:ext cx="6362700" cy="247650"/>
          </a:xfrm>
          <a:prstGeom prst="rect">
            <a:avLst/>
          </a:prstGeom>
          <a:noFill/>
        </p:spPr>
      </p:pic>
      <p:sp>
        <p:nvSpPr>
          <p:cNvPr id="14" name="Picture Placeholder 2"/>
          <p:cNvSpPr>
            <a:spLocks noGrp="1"/>
          </p:cNvSpPr>
          <p:nvPr>
            <p:ph type="pic" idx="13"/>
          </p:nvPr>
        </p:nvSpPr>
        <p:spPr>
          <a:xfrm>
            <a:off x="4912659" y="780826"/>
            <a:ext cx="2743200" cy="3467548"/>
          </a:xfrm>
          <a:solidFill>
            <a:schemeClr val="bg2"/>
          </a:solidFill>
          <a:ln w="127000">
            <a:solidFill>
              <a:schemeClr val="bg1"/>
            </a:solidFill>
            <a:miter lim="800000"/>
          </a:ln>
          <a:effectLst>
            <a:outerShdw blurRad="50800" dist="38100" dir="5400000" algn="t" rotWithShape="0">
              <a:prstClr val="black">
                <a:alpha val="25000"/>
              </a:prstClr>
            </a:outerShdw>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2" descr="pageAccent-Full.png"/>
          <p:cNvPicPr>
            <a:picLocks noChangeAspect="1" noChangeArrowheads="1"/>
          </p:cNvPicPr>
          <p:nvPr/>
        </p:nvPicPr>
        <p:blipFill>
          <a:blip r:embed="rId2"/>
          <a:srcRect/>
          <a:stretch>
            <a:fillRect/>
          </a:stretch>
        </p:blipFill>
        <p:spPr bwMode="auto">
          <a:xfrm>
            <a:off x="595313" y="1689847"/>
            <a:ext cx="7953375" cy="304800"/>
          </a:xfrm>
          <a:prstGeom prst="rect">
            <a:avLst/>
          </a:prstGeom>
          <a:noFill/>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2084294"/>
            <a:ext cx="7543800" cy="3639670"/>
          </a:xfrm>
        </p:spPr>
        <p:txBody>
          <a:bodyPr vert="eaVert"/>
          <a:lstStyle>
            <a:lvl5pPr>
              <a:defRPr/>
            </a:lvl5pPr>
            <a:lvl6pPr marL="2286000">
              <a:defRPr/>
            </a:lvl6pPr>
            <a:lvl7pPr marL="2286000">
              <a:defRPr/>
            </a:lvl7pPr>
            <a:lvl8pPr marL="2286000">
              <a:defRPr/>
            </a:lvl8pPr>
            <a:lvl9pPr marL="2286000">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85B982-8E92-8248-AFC7-48165F441863}" type="datetimeFigureOut">
              <a:rPr lang="en-US" smtClean="0"/>
              <a:t>3/2/16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C7856-7A8A-A64C-8B6D-99AA5479E3BA}" type="slidenum">
              <a:rPr lang="en-US" smtClean="0"/>
              <a:t>‹#›</a:t>
            </a:fld>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922048"/>
            <a:ext cx="1676400" cy="481488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922048"/>
            <a:ext cx="5638800" cy="4814888"/>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85B982-8E92-8248-AFC7-48165F441863}" type="datetimeFigureOut">
              <a:rPr lang="en-US" smtClean="0"/>
              <a:t>3/2/16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C7856-7A8A-A64C-8B6D-99AA5479E3BA}" type="slidenum">
              <a:rPr lang="en-US" smtClean="0"/>
              <a:t>‹#›</a:t>
            </a:fld>
            <a:endParaRPr lang="en-US"/>
          </a:p>
        </p:txBody>
      </p:sp>
      <p:pic>
        <p:nvPicPr>
          <p:cNvPr id="5122" name="Picture 2" descr="verticalAccent.png"/>
          <p:cNvPicPr>
            <a:picLocks noChangeAspect="1" noChangeArrowheads="1"/>
          </p:cNvPicPr>
          <p:nvPr/>
        </p:nvPicPr>
        <p:blipFill>
          <a:blip r:embed="rId2"/>
          <a:srcRect/>
          <a:stretch>
            <a:fillRect/>
          </a:stretch>
        </p:blipFill>
        <p:spPr bwMode="auto">
          <a:xfrm>
            <a:off x="6626225" y="860612"/>
            <a:ext cx="247364" cy="4937760"/>
          </a:xfrm>
          <a:prstGeom prst="rect">
            <a:avLst/>
          </a:prstGeom>
          <a:noFill/>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85B982-8E92-8248-AFC7-48165F441863}" type="datetimeFigureOut">
              <a:rPr lang="en-US" smtClean="0"/>
              <a:t>3/2/16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C7856-7A8A-A64C-8B6D-99AA5479E3BA}" type="slidenum">
              <a:rPr lang="en-US" smtClean="0"/>
              <a:t>‹#›</a:t>
            </a:fld>
            <a:endParaRPr lang="en-US"/>
          </a:p>
        </p:txBody>
      </p:sp>
      <p:pic>
        <p:nvPicPr>
          <p:cNvPr id="7" name="Picture 2" descr="pageAccent-Full.png"/>
          <p:cNvPicPr>
            <a:picLocks noChangeAspect="1" noChangeArrowheads="1"/>
          </p:cNvPicPr>
          <p:nvPr/>
        </p:nvPicPr>
        <p:blipFill>
          <a:blip r:embed="rId2"/>
          <a:srcRect/>
          <a:stretch>
            <a:fillRect/>
          </a:stretch>
        </p:blipFill>
        <p:spPr bwMode="auto">
          <a:xfrm>
            <a:off x="595313" y="1689847"/>
            <a:ext cx="7953375" cy="304800"/>
          </a:xfrm>
          <a:prstGeom prst="rect">
            <a:avLst/>
          </a:prstGeom>
          <a:noFill/>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bg>
      <p:bgRef idx="1002">
        <a:schemeClr val="bg2"/>
      </p:bgRef>
    </p:bg>
    <p:spTree>
      <p:nvGrpSpPr>
        <p:cNvPr id="1" name=""/>
        <p:cNvGrpSpPr/>
        <p:nvPr/>
      </p:nvGrpSpPr>
      <p:grpSpPr>
        <a:xfrm>
          <a:off x="0" y="0"/>
          <a:ext cx="0" cy="0"/>
          <a:chOff x="0" y="0"/>
          <a:chExt cx="0" cy="0"/>
        </a:xfrm>
      </p:grpSpPr>
      <p:pic>
        <p:nvPicPr>
          <p:cNvPr id="8" name="Picture 7" descr="coverEmboss.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1102519" y="4038600"/>
            <a:ext cx="6938963" cy="1174376"/>
          </a:xfrm>
        </p:spPr>
        <p:txBody>
          <a:bodyPr anchor="b" anchorCtr="0">
            <a:noAutofit/>
          </a:bodyPr>
          <a:lstStyle>
            <a:lvl1pPr>
              <a:lnSpc>
                <a:spcPct val="95000"/>
              </a:lnSpc>
              <a:defRPr sz="5200"/>
            </a:lvl1pPr>
          </a:lstStyle>
          <a:p>
            <a:r>
              <a:rPr lang="en-US" smtClean="0"/>
              <a:t>Click to edit Master title style</a:t>
            </a:r>
            <a:endParaRPr lang="en-US" dirty="0"/>
          </a:p>
        </p:txBody>
      </p:sp>
      <p:sp>
        <p:nvSpPr>
          <p:cNvPr id="3" name="Subtitle 2"/>
          <p:cNvSpPr>
            <a:spLocks noGrp="1"/>
          </p:cNvSpPr>
          <p:nvPr>
            <p:ph type="subTitle" idx="1"/>
          </p:nvPr>
        </p:nvSpPr>
        <p:spPr>
          <a:xfrm>
            <a:off x="1102520" y="5212977"/>
            <a:ext cx="6938961" cy="775447"/>
          </a:xfrm>
        </p:spPr>
        <p:txBody>
          <a:bodyPr>
            <a:normAutofit/>
          </a:bodyPr>
          <a:lstStyle>
            <a:lvl1pPr marL="0" indent="0" algn="ctr">
              <a:spcBef>
                <a:spcPts val="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5907741" y="6214969"/>
            <a:ext cx="2133600" cy="275478"/>
          </a:xfrm>
        </p:spPr>
        <p:txBody>
          <a:bodyPr/>
          <a:lstStyle>
            <a:lvl1pPr>
              <a:defRPr>
                <a:solidFill>
                  <a:schemeClr val="bg2">
                    <a:lumMod val="60000"/>
                    <a:lumOff val="40000"/>
                  </a:schemeClr>
                </a:solidFill>
              </a:defRPr>
            </a:lvl1pPr>
          </a:lstStyle>
          <a:p>
            <a:fld id="{F685B982-8E92-8248-AFC7-48165F441863}" type="datetimeFigureOut">
              <a:rPr lang="en-US" smtClean="0"/>
              <a:t>3/2/16</a:t>
            </a:fld>
            <a:endParaRPr lang="en-US"/>
          </a:p>
        </p:txBody>
      </p:sp>
      <p:sp>
        <p:nvSpPr>
          <p:cNvPr id="5" name="Footer Placeholder 4"/>
          <p:cNvSpPr>
            <a:spLocks noGrp="1"/>
          </p:cNvSpPr>
          <p:nvPr>
            <p:ph type="ftr" sz="quarter" idx="11"/>
          </p:nvPr>
        </p:nvSpPr>
        <p:spPr>
          <a:xfrm>
            <a:off x="1102659" y="6214969"/>
            <a:ext cx="2895600" cy="275478"/>
          </a:xfrm>
        </p:spPr>
        <p:txBody>
          <a:bodyPr/>
          <a:lstStyle>
            <a:lvl1pPr>
              <a:defRPr>
                <a:solidFill>
                  <a:schemeClr val="bg2">
                    <a:lumMod val="60000"/>
                    <a:lumOff val="40000"/>
                  </a:schemeClr>
                </a:solidFill>
              </a:defRPr>
            </a:lvl1pPr>
          </a:lstStyle>
          <a:p>
            <a:endParaRPr lang="en-US"/>
          </a:p>
        </p:txBody>
      </p:sp>
      <p:sp>
        <p:nvSpPr>
          <p:cNvPr id="6" name="Slide Number Placeholder 5"/>
          <p:cNvSpPr>
            <a:spLocks noGrp="1"/>
          </p:cNvSpPr>
          <p:nvPr>
            <p:ph type="sldNum" sz="quarter" idx="12"/>
          </p:nvPr>
        </p:nvSpPr>
        <p:spPr>
          <a:xfrm>
            <a:off x="4343400" y="6214969"/>
            <a:ext cx="457200" cy="275478"/>
          </a:xfrm>
        </p:spPr>
        <p:txBody>
          <a:bodyPr/>
          <a:lstStyle>
            <a:lvl1pPr>
              <a:defRPr>
                <a:solidFill>
                  <a:schemeClr val="bg2">
                    <a:lumMod val="60000"/>
                    <a:lumOff val="40000"/>
                  </a:schemeClr>
                </a:solidFill>
              </a:defRPr>
            </a:lvl1pPr>
          </a:lstStyle>
          <a:p>
            <a:fld id="{629C7856-7A8A-A64C-8B6D-99AA5479E3BA}" type="slidenum">
              <a:rPr lang="en-US" smtClean="0"/>
              <a:t>‹#›</a:t>
            </a:fld>
            <a:endParaRPr lang="en-US"/>
          </a:p>
        </p:txBody>
      </p:sp>
      <p:pic>
        <p:nvPicPr>
          <p:cNvPr id="9" name="Picture 8" descr="coverAccentBottom.png"/>
          <p:cNvPicPr>
            <a:picLocks noChangeAspect="1"/>
          </p:cNvPicPr>
          <p:nvPr/>
        </p:nvPicPr>
        <p:blipFill>
          <a:blip r:embed="rId3"/>
          <a:stretch>
            <a:fillRect/>
          </a:stretch>
        </p:blipFill>
        <p:spPr>
          <a:xfrm>
            <a:off x="914400" y="3915801"/>
            <a:ext cx="7315200" cy="400705"/>
          </a:xfrm>
          <a:prstGeom prst="rect">
            <a:avLst/>
          </a:prstGeom>
        </p:spPr>
      </p:pic>
      <p:sp>
        <p:nvSpPr>
          <p:cNvPr id="11" name="Picture Placeholder 2"/>
          <p:cNvSpPr>
            <a:spLocks noGrp="1"/>
          </p:cNvSpPr>
          <p:nvPr>
            <p:ph type="pic" idx="13"/>
          </p:nvPr>
        </p:nvSpPr>
        <p:spPr>
          <a:xfrm>
            <a:off x="1188720" y="1004455"/>
            <a:ext cx="6766560" cy="2729345"/>
          </a:xfrm>
          <a:solidFill>
            <a:schemeClr val="bg2"/>
          </a:solidFill>
          <a:ln w="127000">
            <a:solidFill>
              <a:schemeClr val="tx1"/>
            </a:solidFill>
            <a:miter lim="800000"/>
          </a:ln>
          <a:effectLst>
            <a:outerShdw blurRad="50800" dist="38100" dir="5400000" algn="t" rotWithShape="0">
              <a:prstClr val="black">
                <a:alpha val="25000"/>
              </a:prstClr>
            </a:outerShdw>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6012" y="1904998"/>
            <a:ext cx="6938964" cy="1582271"/>
          </a:xfrm>
        </p:spPr>
        <p:txBody>
          <a:bodyPr vert="horz" lIns="91440" tIns="45720" rIns="91440" bIns="45720" rtlCol="0" anchor="b" anchorCtr="0">
            <a:noAutofit/>
          </a:bodyPr>
          <a:lstStyle>
            <a:lvl1pPr algn="ctr" defTabSz="914400" rtl="0" eaLnBrk="1" latinLnBrk="0" hangingPunct="1">
              <a:lnSpc>
                <a:spcPct val="95000"/>
              </a:lnSpc>
              <a:spcBef>
                <a:spcPct val="0"/>
              </a:spcBef>
              <a:buNone/>
              <a:defRPr lang="en-US" sz="5600" kern="1200">
                <a:solidFill>
                  <a:schemeClr val="tx1"/>
                </a:solidFill>
                <a:latin typeface="+mj-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116012" y="3487271"/>
            <a:ext cx="6938960" cy="1143000"/>
          </a:xfrm>
        </p:spPr>
        <p:txBody>
          <a:bodyPr vert="horz" lIns="91440" tIns="45720" rIns="91440" bIns="45720" rtlCol="0">
            <a:normAutofit/>
          </a:bodyPr>
          <a:lstStyle>
            <a:lvl1pPr marL="0" indent="0" algn="ctr" defTabSz="914400" rtl="0" eaLnBrk="1" latinLnBrk="0" hangingPunct="1">
              <a:spcBef>
                <a:spcPts val="300"/>
              </a:spcBef>
              <a:buSzPct val="100000"/>
              <a:buFont typeface="Wingdings" pitchFamily="2" charset="2"/>
              <a:buNone/>
              <a:defRPr lang="en-US" sz="1800" kern="1200" smtClean="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85B982-8E92-8248-AFC7-48165F441863}" type="datetimeFigureOut">
              <a:rPr lang="en-US" smtClean="0"/>
              <a:t>3/2/16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C7856-7A8A-A64C-8B6D-99AA5479E3BA}" type="slidenum">
              <a:rPr lang="en-US" smtClean="0"/>
              <a:t>‹#›</a:t>
            </a:fld>
            <a:endParaRPr lang="en-US"/>
          </a:p>
        </p:txBody>
      </p:sp>
      <p:pic>
        <p:nvPicPr>
          <p:cNvPr id="1026" name="Picture 2" descr="SectionAccentTop.png"/>
          <p:cNvPicPr>
            <a:picLocks noChangeAspect="1" noChangeArrowheads="1"/>
          </p:cNvPicPr>
          <p:nvPr/>
        </p:nvPicPr>
        <p:blipFill>
          <a:blip r:embed="rId2"/>
          <a:srcRect/>
          <a:stretch>
            <a:fillRect/>
          </a:stretch>
        </p:blipFill>
        <p:spPr bwMode="auto">
          <a:xfrm>
            <a:off x="914400" y="1618488"/>
            <a:ext cx="7315200" cy="356382"/>
          </a:xfrm>
          <a:prstGeom prst="rect">
            <a:avLst/>
          </a:prstGeom>
          <a:noFill/>
        </p:spPr>
      </p:pic>
      <p:pic>
        <p:nvPicPr>
          <p:cNvPr id="1027" name="Picture 3" descr="SectionAccentBottom.png"/>
          <p:cNvPicPr>
            <a:picLocks noChangeAspect="1" noChangeArrowheads="1"/>
          </p:cNvPicPr>
          <p:nvPr/>
        </p:nvPicPr>
        <p:blipFill>
          <a:blip r:embed="rId3"/>
          <a:srcRect/>
          <a:stretch>
            <a:fillRect/>
          </a:stretch>
        </p:blipFill>
        <p:spPr bwMode="auto">
          <a:xfrm>
            <a:off x="914400" y="4690872"/>
            <a:ext cx="7315200" cy="356382"/>
          </a:xfrm>
          <a:prstGeom prst="rect">
            <a:avLst/>
          </a:prstGeom>
          <a:noFill/>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2" descr="pageAccent-Full.png"/>
          <p:cNvPicPr>
            <a:picLocks noChangeAspect="1" noChangeArrowheads="1"/>
          </p:cNvPicPr>
          <p:nvPr/>
        </p:nvPicPr>
        <p:blipFill>
          <a:blip r:embed="rId2"/>
          <a:srcRect/>
          <a:stretch>
            <a:fillRect/>
          </a:stretch>
        </p:blipFill>
        <p:spPr bwMode="auto">
          <a:xfrm>
            <a:off x="595313" y="1689847"/>
            <a:ext cx="7953375" cy="304800"/>
          </a:xfrm>
          <a:prstGeom prst="rect">
            <a:avLst/>
          </a:prstGeom>
          <a:noFill/>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2084293"/>
            <a:ext cx="3429000" cy="3639312"/>
          </a:xfrm>
        </p:spPr>
        <p:txBody>
          <a:bodyPr>
            <a:normAutofit/>
          </a:bodyPr>
          <a:lstStyle>
            <a:lvl1pPr marL="282575" indent="-282575">
              <a:defRPr sz="2000"/>
            </a:lvl1pPr>
            <a:lvl2pPr marL="573088" indent="-282575">
              <a:defRPr sz="1800"/>
            </a:lvl2pPr>
            <a:lvl3pPr marL="855663" indent="-282575">
              <a:defRPr sz="1800"/>
            </a:lvl3pPr>
            <a:lvl4pPr marL="1146175" indent="-282575">
              <a:defRPr sz="1800"/>
            </a:lvl4pPr>
            <a:lvl5pPr marL="1430338" indent="-282575">
              <a:defRPr sz="1800"/>
            </a:lvl5pPr>
            <a:lvl6pPr marL="1712913" indent="-282575">
              <a:defRPr sz="1800"/>
            </a:lvl6pPr>
            <a:lvl7pPr marL="2003425" indent="-282575">
              <a:defRPr sz="1800"/>
            </a:lvl7pPr>
            <a:lvl8pPr marL="2286000" indent="-282575">
              <a:defRPr sz="1800"/>
            </a:lvl8pPr>
            <a:lvl9pPr marL="2568575" indent="-282575">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926106" y="2084293"/>
            <a:ext cx="3429000" cy="3639312"/>
          </a:xfrm>
        </p:spPr>
        <p:txBody>
          <a:bodyPr>
            <a:normAutofit/>
          </a:bodyPr>
          <a:lstStyle>
            <a:lvl1pPr marL="282575" indent="-282575">
              <a:defRPr sz="2000"/>
            </a:lvl1pPr>
            <a:lvl2pPr marL="573088" indent="-282575">
              <a:defRPr sz="1800"/>
            </a:lvl2pPr>
            <a:lvl3pPr marL="855663" indent="-282575">
              <a:defRPr sz="1800"/>
            </a:lvl3pPr>
            <a:lvl4pPr marL="1146175" indent="-282575">
              <a:defRPr sz="1800"/>
            </a:lvl4pPr>
            <a:lvl5pPr marL="1430338" indent="-282575">
              <a:defRPr sz="1800"/>
            </a:lvl5pPr>
            <a:lvl6pPr marL="1712913" indent="-282575">
              <a:defRPr sz="1800"/>
            </a:lvl6pPr>
            <a:lvl7pPr marL="2005013" indent="-282575">
              <a:defRPr sz="1800"/>
            </a:lvl7pPr>
            <a:lvl8pPr marL="2287588" indent="-282575">
              <a:defRPr sz="1800"/>
            </a:lvl8pPr>
            <a:lvl9pPr marL="2568575" indent="-2809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685B982-8E92-8248-AFC7-48165F441863}" type="datetimeFigureOut">
              <a:rPr lang="en-US" smtClean="0"/>
              <a:t>3/2/16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9C7856-7A8A-A64C-8B6D-99AA5479E3BA}" type="slidenum">
              <a:rPr lang="en-US" smtClean="0"/>
              <a:t>‹#›</a:t>
            </a:fld>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2" descr="pageAccent-Full.png"/>
          <p:cNvPicPr>
            <a:picLocks noChangeAspect="1" noChangeArrowheads="1"/>
          </p:cNvPicPr>
          <p:nvPr/>
        </p:nvPicPr>
        <p:blipFill>
          <a:blip r:embed="rId2"/>
          <a:srcRect/>
          <a:stretch>
            <a:fillRect/>
          </a:stretch>
        </p:blipFill>
        <p:spPr bwMode="auto">
          <a:xfrm>
            <a:off x="595313" y="1689847"/>
            <a:ext cx="7953375" cy="304800"/>
          </a:xfrm>
          <a:prstGeom prst="rect">
            <a:avLst/>
          </a:prstGeom>
          <a:noFill/>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181100" y="1839913"/>
            <a:ext cx="2743200" cy="903287"/>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8200" y="2971800"/>
            <a:ext cx="3429000" cy="2751804"/>
          </a:xfrm>
        </p:spPr>
        <p:txBody>
          <a:bodyPr>
            <a:normAutofit/>
          </a:bodyPr>
          <a:lstStyle>
            <a:lvl1pPr marL="282575" indent="-282575">
              <a:defRPr sz="1800"/>
            </a:lvl1pPr>
            <a:lvl2pPr marL="573088" indent="-282575">
              <a:defRPr sz="1800"/>
            </a:lvl2pPr>
            <a:lvl3pPr marL="855663" indent="-282575">
              <a:defRPr sz="1800"/>
            </a:lvl3pPr>
            <a:lvl4pPr marL="1146175" indent="-282575">
              <a:defRPr sz="1800"/>
            </a:lvl4pPr>
            <a:lvl5pPr marL="1430338" indent="-284163">
              <a:defRPr sz="1800"/>
            </a:lvl5pPr>
            <a:lvl6pPr marL="1712913" indent="-282575">
              <a:defRPr sz="1600"/>
            </a:lvl6pPr>
            <a:lvl7pPr marL="2003425" indent="-282575">
              <a:defRPr sz="1600"/>
            </a:lvl7pPr>
            <a:lvl8pPr marL="2286000" indent="-282575">
              <a:defRPr sz="1600"/>
            </a:lvl8pPr>
            <a:lvl9pPr marL="2568575" indent="-282575">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5269006" y="1839913"/>
            <a:ext cx="2743200" cy="903287"/>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26106" y="2971800"/>
            <a:ext cx="3429000" cy="2751804"/>
          </a:xfrm>
        </p:spPr>
        <p:txBody>
          <a:bodyPr>
            <a:normAutofit/>
          </a:bodyPr>
          <a:lstStyle>
            <a:lvl1pPr marL="282575" indent="-282575">
              <a:defRPr sz="1800"/>
            </a:lvl1pPr>
            <a:lvl2pPr marL="573088" indent="-282575">
              <a:defRPr sz="1800"/>
            </a:lvl2pPr>
            <a:lvl3pPr marL="855663" indent="-282575">
              <a:defRPr sz="1800"/>
            </a:lvl3pPr>
            <a:lvl4pPr marL="1146175" indent="-282575">
              <a:defRPr sz="1800"/>
            </a:lvl4pPr>
            <a:lvl5pPr marL="1430338" indent="-282575">
              <a:defRPr sz="1800"/>
            </a:lvl5pPr>
            <a:lvl6pPr marL="1712913" indent="-282575">
              <a:defRPr sz="1600"/>
            </a:lvl6pPr>
            <a:lvl7pPr marL="2003425" indent="-282575">
              <a:defRPr sz="1600"/>
            </a:lvl7pPr>
            <a:lvl8pPr marL="2286000" indent="-282575">
              <a:defRPr sz="1600"/>
            </a:lvl8pPr>
            <a:lvl9pPr marL="2568575" indent="-282575">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685B982-8E92-8248-AFC7-48165F441863}" type="datetimeFigureOut">
              <a:rPr lang="en-US" smtClean="0"/>
              <a:t>3/2/16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9C7856-7A8A-A64C-8B6D-99AA5479E3BA}" type="slidenum">
              <a:rPr lang="en-US" smtClean="0"/>
              <a:t>‹#›</a:t>
            </a:fld>
            <a:endParaRPr lang="en-US"/>
          </a:p>
        </p:txBody>
      </p:sp>
      <p:pic>
        <p:nvPicPr>
          <p:cNvPr id="2050" name="Picture 2" descr="comparisonRule.png"/>
          <p:cNvPicPr>
            <a:picLocks noChangeAspect="1" noChangeArrowheads="1"/>
          </p:cNvPicPr>
          <p:nvPr/>
        </p:nvPicPr>
        <p:blipFill>
          <a:blip r:embed="rId3"/>
          <a:srcRect/>
          <a:stretch>
            <a:fillRect/>
          </a:stretch>
        </p:blipFill>
        <p:spPr bwMode="auto">
          <a:xfrm>
            <a:off x="1247775" y="2686050"/>
            <a:ext cx="2609850" cy="133350"/>
          </a:xfrm>
          <a:prstGeom prst="rect">
            <a:avLst/>
          </a:prstGeom>
          <a:noFill/>
        </p:spPr>
      </p:pic>
      <p:pic>
        <p:nvPicPr>
          <p:cNvPr id="12" name="Picture 2" descr="comparisonRule.png"/>
          <p:cNvPicPr>
            <a:picLocks noChangeAspect="1" noChangeArrowheads="1"/>
          </p:cNvPicPr>
          <p:nvPr/>
        </p:nvPicPr>
        <p:blipFill>
          <a:blip r:embed="rId3"/>
          <a:srcRect/>
          <a:stretch>
            <a:fillRect/>
          </a:stretch>
        </p:blipFill>
        <p:spPr bwMode="auto">
          <a:xfrm>
            <a:off x="5335681" y="2686050"/>
            <a:ext cx="2609850" cy="133350"/>
          </a:xfrm>
          <a:prstGeom prst="rect">
            <a:avLst/>
          </a:prstGeom>
          <a:noFill/>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2" descr="pageAccent-Full.png"/>
          <p:cNvPicPr>
            <a:picLocks noChangeAspect="1" noChangeArrowheads="1"/>
          </p:cNvPicPr>
          <p:nvPr/>
        </p:nvPicPr>
        <p:blipFill>
          <a:blip r:embed="rId2"/>
          <a:srcRect/>
          <a:stretch>
            <a:fillRect/>
          </a:stretch>
        </p:blipFill>
        <p:spPr bwMode="auto">
          <a:xfrm>
            <a:off x="595313" y="1689847"/>
            <a:ext cx="7953375" cy="304800"/>
          </a:xfrm>
          <a:prstGeom prst="rect">
            <a:avLst/>
          </a:prstGeom>
          <a:noFill/>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85B982-8E92-8248-AFC7-48165F441863}" type="datetimeFigureOut">
              <a:rPr lang="en-US" smtClean="0"/>
              <a:t>3/2/16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9C7856-7A8A-A64C-8B6D-99AA5479E3BA}" type="slidenum">
              <a:rPr lang="en-US" smtClean="0"/>
              <a:t>‹#›</a:t>
            </a:fld>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85B982-8E92-8248-AFC7-48165F441863}" type="datetimeFigureOut">
              <a:rPr lang="en-US" smtClean="0"/>
              <a:t>3/2/16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9C7856-7A8A-A64C-8B6D-99AA5479E3BA}" type="slidenum">
              <a:rPr lang="en-US" smtClean="0"/>
              <a:t>‹#›</a:t>
            </a:fld>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914400"/>
            <a:ext cx="3429000" cy="1371600"/>
          </a:xfrm>
        </p:spPr>
        <p:txBody>
          <a:bodyPr anchor="b">
            <a:noAutofit/>
          </a:bodyPr>
          <a:lstStyle>
            <a:lvl1pPr algn="ctr">
              <a:defRPr sz="3600" b="0"/>
            </a:lvl1pPr>
          </a:lstStyle>
          <a:p>
            <a:r>
              <a:rPr lang="en-US" smtClean="0"/>
              <a:t>Click to edit Master title style</a:t>
            </a:r>
            <a:endParaRPr lang="en-US" dirty="0"/>
          </a:p>
        </p:txBody>
      </p:sp>
      <p:sp>
        <p:nvSpPr>
          <p:cNvPr id="3" name="Content Placeholder 2"/>
          <p:cNvSpPr>
            <a:spLocks noGrp="1"/>
          </p:cNvSpPr>
          <p:nvPr>
            <p:ph idx="1"/>
          </p:nvPr>
        </p:nvSpPr>
        <p:spPr>
          <a:xfrm>
            <a:off x="4926106" y="914400"/>
            <a:ext cx="3429000" cy="4815841"/>
          </a:xfrm>
        </p:spPr>
        <p:txBody>
          <a:bodyPr>
            <a:normAutofit/>
          </a:bodyPr>
          <a:lstStyle>
            <a:lvl1pPr marL="341313" indent="-341313">
              <a:defRPr sz="2200"/>
            </a:lvl1pPr>
            <a:lvl2pPr marL="631825" indent="-284163">
              <a:defRPr sz="2000"/>
            </a:lvl2pPr>
            <a:lvl3pPr marL="914400" indent="-284163">
              <a:defRPr sz="1800"/>
            </a:lvl3pPr>
            <a:lvl4pPr marL="1196975" indent="-284163">
              <a:defRPr sz="1800"/>
            </a:lvl4pPr>
            <a:lvl5pPr marL="1487488" indent="-284163">
              <a:defRPr sz="1800"/>
            </a:lvl5pPr>
            <a:lvl6pPr marL="1770063" indent="-284163">
              <a:defRPr sz="1800"/>
            </a:lvl6pPr>
            <a:lvl7pPr marL="2060575" indent="-284163">
              <a:defRPr sz="1800"/>
            </a:lvl7pPr>
            <a:lvl8pPr marL="2344738" indent="-284163">
              <a:defRPr sz="1800"/>
            </a:lvl8pPr>
            <a:lvl9pPr marL="2627313" indent="-2841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8200" y="2667001"/>
            <a:ext cx="3429000" cy="28956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85B982-8E92-8248-AFC7-48165F441863}" type="datetimeFigureOut">
              <a:rPr lang="en-US" smtClean="0"/>
              <a:t>3/2/16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9C7856-7A8A-A64C-8B6D-99AA5479E3BA}" type="slidenum">
              <a:rPr lang="en-US" smtClean="0"/>
              <a:t>‹#›</a:t>
            </a:fld>
            <a:endParaRPr lang="en-US"/>
          </a:p>
        </p:txBody>
      </p:sp>
      <p:pic>
        <p:nvPicPr>
          <p:cNvPr id="3074" name="Picture 2" descr="captionAccent.png"/>
          <p:cNvPicPr>
            <a:picLocks noChangeAspect="1" noChangeArrowheads="1"/>
          </p:cNvPicPr>
          <p:nvPr/>
        </p:nvPicPr>
        <p:blipFill>
          <a:blip r:embed="rId2"/>
          <a:srcRect/>
          <a:stretch>
            <a:fillRect/>
          </a:stretch>
        </p:blipFill>
        <p:spPr bwMode="auto">
          <a:xfrm>
            <a:off x="838200" y="2326341"/>
            <a:ext cx="3429000" cy="240307"/>
          </a:xfrm>
          <a:prstGeom prst="rect">
            <a:avLst/>
          </a:prstGeom>
          <a:noFill/>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interiorEdging.png"/>
          <p:cNvPicPr>
            <a:picLocks noChangeAspect="1"/>
          </p:cNvPicPr>
          <p:nvPr/>
        </p:nvPicPr>
        <p:blipFill>
          <a:blip r:embed="rId16"/>
          <a:stretch>
            <a:fillRect/>
          </a:stretch>
        </p:blipFill>
        <p:spPr>
          <a:xfrm>
            <a:off x="0" y="0"/>
            <a:ext cx="9144000" cy="6858000"/>
          </a:xfrm>
          <a:prstGeom prst="rect">
            <a:avLst/>
          </a:prstGeom>
        </p:spPr>
      </p:pic>
      <p:sp>
        <p:nvSpPr>
          <p:cNvPr id="2" name="Title Placeholder 1"/>
          <p:cNvSpPr>
            <a:spLocks noGrp="1"/>
          </p:cNvSpPr>
          <p:nvPr>
            <p:ph type="title"/>
          </p:nvPr>
        </p:nvSpPr>
        <p:spPr>
          <a:xfrm>
            <a:off x="800100" y="381000"/>
            <a:ext cx="754380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2084294"/>
            <a:ext cx="6949440" cy="363967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53200" y="6118412"/>
            <a:ext cx="2133600" cy="275478"/>
          </a:xfrm>
          <a:prstGeom prst="rect">
            <a:avLst/>
          </a:prstGeom>
        </p:spPr>
        <p:txBody>
          <a:bodyPr vert="horz" lIns="91440" tIns="45720" rIns="91440" bIns="45720" rtlCol="0" anchor="ctr"/>
          <a:lstStyle>
            <a:lvl1pPr algn="r">
              <a:defRPr sz="1200">
                <a:solidFill>
                  <a:schemeClr val="tx1"/>
                </a:solidFill>
              </a:defRPr>
            </a:lvl1pPr>
          </a:lstStyle>
          <a:p>
            <a:fld id="{F685B982-8E92-8248-AFC7-48165F441863}" type="datetimeFigureOut">
              <a:rPr lang="en-US" smtClean="0"/>
              <a:t>3/2/16</a:t>
            </a:fld>
            <a:endParaRPr lang="en-US"/>
          </a:p>
        </p:txBody>
      </p:sp>
      <p:sp>
        <p:nvSpPr>
          <p:cNvPr id="5" name="Footer Placeholder 4"/>
          <p:cNvSpPr>
            <a:spLocks noGrp="1"/>
          </p:cNvSpPr>
          <p:nvPr>
            <p:ph type="ftr" sz="quarter" idx="3"/>
          </p:nvPr>
        </p:nvSpPr>
        <p:spPr>
          <a:xfrm>
            <a:off x="457200" y="6118412"/>
            <a:ext cx="2895600" cy="275478"/>
          </a:xfrm>
          <a:prstGeom prst="rect">
            <a:avLst/>
          </a:prstGeom>
        </p:spPr>
        <p:txBody>
          <a:bodyPr vert="horz" lIns="91440" tIns="45720" rIns="91440" bIns="45720" rtlCol="0" anchor="ctr"/>
          <a:lstStyle>
            <a:lvl1pPr algn="l">
              <a:defRPr sz="1200">
                <a:solidFill>
                  <a:schemeClr val="tx1"/>
                </a:solidFill>
              </a:defRPr>
            </a:lvl1pPr>
          </a:lstStyle>
          <a:p>
            <a:endParaRPr lang="en-US"/>
          </a:p>
        </p:txBody>
      </p:sp>
      <p:sp>
        <p:nvSpPr>
          <p:cNvPr id="6" name="Slide Number Placeholder 5"/>
          <p:cNvSpPr>
            <a:spLocks noGrp="1"/>
          </p:cNvSpPr>
          <p:nvPr>
            <p:ph type="sldNum" sz="quarter" idx="4"/>
          </p:nvPr>
        </p:nvSpPr>
        <p:spPr>
          <a:xfrm>
            <a:off x="4343400" y="6118412"/>
            <a:ext cx="457200" cy="275478"/>
          </a:xfrm>
          <a:prstGeom prst="rect">
            <a:avLst/>
          </a:prstGeom>
        </p:spPr>
        <p:txBody>
          <a:bodyPr vert="horz" lIns="91440" tIns="45720" rIns="91440" bIns="45720" rtlCol="0" anchor="ctr"/>
          <a:lstStyle>
            <a:lvl1pPr algn="ctr">
              <a:defRPr sz="1200">
                <a:solidFill>
                  <a:schemeClr val="tx1"/>
                </a:solidFill>
              </a:defRPr>
            </a:lvl1pPr>
          </a:lstStyle>
          <a:p>
            <a:fld id="{629C7856-7A8A-A64C-8B6D-99AA5479E3B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5600" kern="1200">
          <a:solidFill>
            <a:schemeClr val="tx1"/>
          </a:solidFill>
          <a:latin typeface="+mj-lt"/>
          <a:ea typeface="+mj-ea"/>
          <a:cs typeface="+mj-cs"/>
        </a:defRPr>
      </a:lvl1pPr>
    </p:titleStyle>
    <p:bodyStyle>
      <a:lvl1pPr marL="457200" indent="-457200" algn="l" defTabSz="914400" rtl="0" eaLnBrk="1" latinLnBrk="0" hangingPunct="1">
        <a:spcBef>
          <a:spcPts val="2000"/>
        </a:spcBef>
        <a:buSzPct val="100000"/>
        <a:buFont typeface="Wingdings" pitchFamily="2" charset="2"/>
        <a:buChar char=""/>
        <a:defRPr sz="2200" kern="1200">
          <a:solidFill>
            <a:schemeClr val="tx1"/>
          </a:solidFill>
          <a:latin typeface="+mn-lt"/>
          <a:ea typeface="+mn-ea"/>
          <a:cs typeface="+mn-cs"/>
        </a:defRPr>
      </a:lvl1pPr>
      <a:lvl2pPr marL="914400" indent="-457200" algn="l" defTabSz="914400" rtl="0" eaLnBrk="1" latinLnBrk="0" hangingPunct="1">
        <a:spcBef>
          <a:spcPts val="1500"/>
        </a:spcBef>
        <a:buClr>
          <a:schemeClr val="tx1">
            <a:lumMod val="60000"/>
            <a:lumOff val="40000"/>
          </a:schemeClr>
        </a:buClr>
        <a:buSzPct val="100000"/>
        <a:buFont typeface="Wingdings" pitchFamily="2" charset="2"/>
        <a:buChar char=""/>
        <a:defRPr sz="2000" kern="1200">
          <a:solidFill>
            <a:schemeClr val="tx1"/>
          </a:solidFill>
          <a:latin typeface="+mn-lt"/>
          <a:ea typeface="+mn-ea"/>
          <a:cs typeface="+mn-cs"/>
        </a:defRPr>
      </a:lvl2pPr>
      <a:lvl3pPr marL="1371600" indent="-457200" algn="l" defTabSz="914400" rtl="0" eaLnBrk="1" latinLnBrk="0" hangingPunct="1">
        <a:spcBef>
          <a:spcPts val="1500"/>
        </a:spcBef>
        <a:buSzPct val="100000"/>
        <a:buFont typeface="Wingdings" pitchFamily="2" charset="2"/>
        <a:buChar char=""/>
        <a:defRPr sz="1800" kern="1200">
          <a:solidFill>
            <a:schemeClr val="tx1"/>
          </a:solidFill>
          <a:latin typeface="+mn-lt"/>
          <a:ea typeface="+mn-ea"/>
          <a:cs typeface="+mn-cs"/>
        </a:defRPr>
      </a:lvl3pPr>
      <a:lvl4pPr marL="1828800" indent="-457200" algn="l" defTabSz="914400" rtl="0" eaLnBrk="1" latinLnBrk="0" hangingPunct="1">
        <a:spcBef>
          <a:spcPts val="1500"/>
        </a:spcBef>
        <a:buClr>
          <a:schemeClr val="tx1">
            <a:lumMod val="60000"/>
            <a:lumOff val="40000"/>
          </a:schemeClr>
        </a:buClr>
        <a:buSzPct val="100000"/>
        <a:buFont typeface="Wingdings" pitchFamily="2" charset="2"/>
        <a:buChar char=""/>
        <a:defRPr sz="1800" kern="1200">
          <a:solidFill>
            <a:schemeClr val="tx1"/>
          </a:solidFill>
          <a:latin typeface="+mn-lt"/>
          <a:ea typeface="+mn-ea"/>
          <a:cs typeface="+mn-cs"/>
        </a:defRPr>
      </a:lvl4pPr>
      <a:lvl5pPr marL="2286000" indent="-457200" algn="l" defTabSz="914400" rtl="0" eaLnBrk="1" latinLnBrk="0" hangingPunct="1">
        <a:spcBef>
          <a:spcPts val="1500"/>
        </a:spcBef>
        <a:buSzPct val="100000"/>
        <a:buFont typeface="Wingdings" pitchFamily="2" charset="2"/>
        <a:buChar char=""/>
        <a:defRPr sz="1800" kern="1200">
          <a:solidFill>
            <a:schemeClr val="tx1"/>
          </a:solidFill>
          <a:latin typeface="+mn-lt"/>
          <a:ea typeface="+mn-ea"/>
          <a:cs typeface="+mn-cs"/>
        </a:defRPr>
      </a:lvl5pPr>
      <a:lvl6pPr marL="2743200" indent="-457200" algn="l" defTabSz="914400" rtl="0" eaLnBrk="1" latinLnBrk="0" hangingPunct="1">
        <a:spcBef>
          <a:spcPts val="1500"/>
        </a:spcBef>
        <a:buClr>
          <a:schemeClr val="tx1">
            <a:lumMod val="60000"/>
            <a:lumOff val="40000"/>
          </a:schemeClr>
        </a:buClr>
        <a:buSzPct val="100000"/>
        <a:buFont typeface="Wingdings" pitchFamily="2" charset="2"/>
        <a:buChar char=""/>
        <a:tabLst/>
        <a:defRPr sz="1800" kern="1200">
          <a:solidFill>
            <a:schemeClr val="tx1"/>
          </a:solidFill>
          <a:latin typeface="+mn-lt"/>
          <a:ea typeface="+mn-ea"/>
          <a:cs typeface="+mn-cs"/>
        </a:defRPr>
      </a:lvl6pPr>
      <a:lvl7pPr marL="3200400" indent="-457200" algn="l" defTabSz="914400" rtl="0" eaLnBrk="1" latinLnBrk="0" hangingPunct="1">
        <a:spcBef>
          <a:spcPts val="1500"/>
        </a:spcBef>
        <a:buSzPct val="100000"/>
        <a:buFont typeface="Wingdings" pitchFamily="2" charset="2"/>
        <a:buChar char=""/>
        <a:tabLst/>
        <a:defRPr sz="1800" kern="1200" baseline="0">
          <a:solidFill>
            <a:schemeClr val="tx1"/>
          </a:solidFill>
          <a:latin typeface="+mn-lt"/>
          <a:ea typeface="+mn-ea"/>
          <a:cs typeface="+mn-cs"/>
        </a:defRPr>
      </a:lvl7pPr>
      <a:lvl8pPr marL="3657600" indent="-457200" algn="l" defTabSz="914400" rtl="0" eaLnBrk="1" latinLnBrk="0" hangingPunct="1">
        <a:spcBef>
          <a:spcPts val="1500"/>
        </a:spcBef>
        <a:buClr>
          <a:schemeClr val="tx1">
            <a:lumMod val="60000"/>
            <a:lumOff val="40000"/>
          </a:schemeClr>
        </a:buClr>
        <a:buSzPct val="100000"/>
        <a:buFont typeface="Wingdings" pitchFamily="2" charset="2"/>
        <a:buChar char=""/>
        <a:tabLst/>
        <a:defRPr sz="1800" kern="1200" baseline="0">
          <a:solidFill>
            <a:schemeClr val="tx1"/>
          </a:solidFill>
          <a:latin typeface="+mn-lt"/>
          <a:ea typeface="+mn-ea"/>
          <a:cs typeface="+mn-cs"/>
        </a:defRPr>
      </a:lvl8pPr>
      <a:lvl9pPr marL="4114800" indent="-457200" algn="l" defTabSz="914400" rtl="0" eaLnBrk="1" latinLnBrk="0" hangingPunct="1">
        <a:spcBef>
          <a:spcPts val="1500"/>
        </a:spcBef>
        <a:buSzPct val="100000"/>
        <a:buFont typeface="Wingdings" pitchFamily="2" charset="2"/>
        <a:buChar char=""/>
        <a:tabLst/>
        <a:defRPr sz="1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2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2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6012" y="2076987"/>
            <a:ext cx="6938963" cy="1582271"/>
          </a:xfrm>
        </p:spPr>
        <p:txBody>
          <a:bodyPr>
            <a:normAutofit fontScale="90000"/>
          </a:bodyPr>
          <a:lstStyle/>
          <a:p>
            <a:r>
              <a:rPr lang="en-US" dirty="0" smtClean="0"/>
              <a:t/>
            </a:r>
            <a:br>
              <a:rPr lang="en-US" dirty="0" smtClean="0"/>
            </a:br>
            <a:r>
              <a:rPr lang="en-US" dirty="0" smtClean="0"/>
              <a:t>Beyond the Feeble Mind</a:t>
            </a:r>
            <a:endParaRPr lang="en-US" dirty="0"/>
          </a:p>
        </p:txBody>
      </p:sp>
      <p:sp>
        <p:nvSpPr>
          <p:cNvPr id="3" name="Subtitle 2"/>
          <p:cNvSpPr>
            <a:spLocks noGrp="1"/>
          </p:cNvSpPr>
          <p:nvPr>
            <p:ph type="subTitle" idx="1"/>
          </p:nvPr>
        </p:nvSpPr>
        <p:spPr>
          <a:xfrm>
            <a:off x="1116013" y="3659258"/>
            <a:ext cx="6938961" cy="1143000"/>
          </a:xfrm>
        </p:spPr>
        <p:txBody>
          <a:bodyPr/>
          <a:lstStyle/>
          <a:p>
            <a:r>
              <a:rPr lang="en-US" dirty="0" smtClean="0"/>
              <a:t>Historicizing Significant Intellectual Disability in the Institutional Era</a:t>
            </a:r>
            <a:endParaRPr lang="en-US" dirty="0"/>
          </a:p>
        </p:txBody>
      </p:sp>
    </p:spTree>
    <p:extLst>
      <p:ext uri="{BB962C8B-B14F-4D97-AF65-F5344CB8AC3E}">
        <p14:creationId xmlns:p14="http://schemas.microsoft.com/office/powerpoint/2010/main" val="910684108"/>
      </p:ext>
    </p:extLst>
  </p:cSld>
  <p:clrMapOvr>
    <a:masterClrMapping/>
  </p:clrMapOvr>
  <p:transition xmlns:p14="http://schemas.microsoft.com/office/powerpoint/2010/mai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500" y="444500"/>
            <a:ext cx="9017000" cy="5956300"/>
          </a:xfrm>
          <a:prstGeom prst="rect">
            <a:avLst/>
          </a:prstGeom>
        </p:spPr>
      </p:pic>
      <p:sp>
        <p:nvSpPr>
          <p:cNvPr id="3" name="TextBox 2"/>
          <p:cNvSpPr txBox="1"/>
          <p:nvPr/>
        </p:nvSpPr>
        <p:spPr>
          <a:xfrm>
            <a:off x="1230224" y="6396335"/>
            <a:ext cx="7063863" cy="461665"/>
          </a:xfrm>
          <a:prstGeom prst="rect">
            <a:avLst/>
          </a:prstGeom>
          <a:noFill/>
        </p:spPr>
        <p:txBody>
          <a:bodyPr wrap="square" rtlCol="0">
            <a:spAutoFit/>
          </a:bodyPr>
          <a:lstStyle/>
          <a:p>
            <a:r>
              <a:rPr lang="en-US" sz="2400" i="1" dirty="0" smtClean="0"/>
              <a:t>Aerial photograph of the Brandon Training School circa 1946</a:t>
            </a:r>
            <a:endParaRPr lang="en-US" sz="2400" i="1" dirty="0"/>
          </a:p>
        </p:txBody>
      </p:sp>
    </p:spTree>
    <p:extLst>
      <p:ext uri="{BB962C8B-B14F-4D97-AF65-F5344CB8AC3E}">
        <p14:creationId xmlns:p14="http://schemas.microsoft.com/office/powerpoint/2010/main" val="573706628"/>
      </p:ext>
    </p:extLst>
  </p:cSld>
  <p:clrMapOvr>
    <a:masterClrMapping/>
  </p:clrMapOvr>
  <p:transition xmlns:p14="http://schemas.microsoft.com/office/powerpoint/2010/mai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880" y="447221"/>
            <a:ext cx="8730618" cy="5988510"/>
          </a:xfrm>
          <a:prstGeom prst="rect">
            <a:avLst/>
          </a:prstGeom>
        </p:spPr>
      </p:pic>
      <p:sp>
        <p:nvSpPr>
          <p:cNvPr id="3" name="TextBox 2"/>
          <p:cNvSpPr txBox="1"/>
          <p:nvPr/>
        </p:nvSpPr>
        <p:spPr>
          <a:xfrm>
            <a:off x="661410" y="6435731"/>
            <a:ext cx="7764960" cy="461665"/>
          </a:xfrm>
          <a:prstGeom prst="rect">
            <a:avLst/>
          </a:prstGeom>
          <a:noFill/>
        </p:spPr>
        <p:txBody>
          <a:bodyPr wrap="square" rtlCol="0">
            <a:spAutoFit/>
          </a:bodyPr>
          <a:lstStyle/>
          <a:p>
            <a:pPr algn="ctr"/>
            <a:r>
              <a:rPr lang="en-US" sz="2400" i="1" dirty="0" smtClean="0"/>
              <a:t>Dormitory D: One of two buildings housing “low grade” inmates</a:t>
            </a:r>
            <a:endParaRPr lang="en-US" sz="2400" i="1" dirty="0"/>
          </a:p>
        </p:txBody>
      </p:sp>
    </p:spTree>
    <p:extLst>
      <p:ext uri="{BB962C8B-B14F-4D97-AF65-F5344CB8AC3E}">
        <p14:creationId xmlns:p14="http://schemas.microsoft.com/office/powerpoint/2010/main" val="172004784"/>
      </p:ext>
    </p:extLst>
  </p:cSld>
  <p:clrMapOvr>
    <a:masterClrMapping/>
  </p:clrMapOvr>
  <p:transition xmlns:p14="http://schemas.microsoft.com/office/powerpoint/2010/mai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TS-SITE-PLAN-19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000"/>
            <a:ext cx="9144000" cy="6162455"/>
          </a:xfrm>
          <a:prstGeom prst="rect">
            <a:avLst/>
          </a:prstGeom>
        </p:spPr>
      </p:pic>
      <p:sp>
        <p:nvSpPr>
          <p:cNvPr id="3" name="TextBox 2"/>
          <p:cNvSpPr txBox="1"/>
          <p:nvPr/>
        </p:nvSpPr>
        <p:spPr>
          <a:xfrm>
            <a:off x="1150854" y="6304691"/>
            <a:ext cx="6389226" cy="461665"/>
          </a:xfrm>
          <a:prstGeom prst="rect">
            <a:avLst/>
          </a:prstGeom>
          <a:noFill/>
        </p:spPr>
        <p:txBody>
          <a:bodyPr wrap="square" rtlCol="0">
            <a:spAutoFit/>
          </a:bodyPr>
          <a:lstStyle/>
          <a:p>
            <a:pPr algn="ctr"/>
            <a:r>
              <a:rPr lang="en-US" sz="2400" i="1" dirty="0" smtClean="0"/>
              <a:t>Brandon Training School Building Survey, 1980</a:t>
            </a:r>
            <a:endParaRPr lang="en-US" sz="2400" i="1" dirty="0"/>
          </a:p>
        </p:txBody>
      </p:sp>
    </p:spTree>
    <p:extLst>
      <p:ext uri="{BB962C8B-B14F-4D97-AF65-F5344CB8AC3E}">
        <p14:creationId xmlns:p14="http://schemas.microsoft.com/office/powerpoint/2010/main" val="3664434992"/>
      </p:ext>
    </p:extLst>
  </p:cSld>
  <p:clrMapOvr>
    <a:masterClrMapping/>
  </p:clrMapOvr>
  <p:transition xmlns:p14="http://schemas.microsoft.com/office/powerpoint/2010/mai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0059" y="466487"/>
            <a:ext cx="8239747" cy="5950928"/>
          </a:xfrm>
          <a:prstGeom prst="rect">
            <a:avLst/>
          </a:prstGeom>
        </p:spPr>
      </p:pic>
      <p:sp>
        <p:nvSpPr>
          <p:cNvPr id="3" name="TextBox 2"/>
          <p:cNvSpPr txBox="1"/>
          <p:nvPr/>
        </p:nvSpPr>
        <p:spPr>
          <a:xfrm>
            <a:off x="470058" y="6417415"/>
            <a:ext cx="8239747" cy="738664"/>
          </a:xfrm>
          <a:prstGeom prst="rect">
            <a:avLst/>
          </a:prstGeom>
          <a:noFill/>
        </p:spPr>
        <p:txBody>
          <a:bodyPr wrap="square" rtlCol="0">
            <a:spAutoFit/>
          </a:bodyPr>
          <a:lstStyle/>
          <a:p>
            <a:pPr algn="ctr"/>
            <a:r>
              <a:rPr lang="en-US" sz="2400" i="1" dirty="0"/>
              <a:t>1967 – newspaper clipping from Brandon Scrapbook, VSARA</a:t>
            </a:r>
          </a:p>
          <a:p>
            <a:pPr algn="ctr"/>
            <a:endParaRPr lang="en-US" dirty="0"/>
          </a:p>
        </p:txBody>
      </p:sp>
    </p:spTree>
    <p:extLst>
      <p:ext uri="{BB962C8B-B14F-4D97-AF65-F5344CB8AC3E}">
        <p14:creationId xmlns:p14="http://schemas.microsoft.com/office/powerpoint/2010/main" val="1031113103"/>
      </p:ext>
    </p:extLst>
  </p:cSld>
  <p:clrMapOvr>
    <a:masterClrMapping/>
  </p:clrMapOvr>
  <p:transition xmlns:p14="http://schemas.microsoft.com/office/powerpoint/2010/mai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20800" y="1117600"/>
            <a:ext cx="6502400" cy="4622800"/>
          </a:xfrm>
          <a:prstGeom prst="rect">
            <a:avLst/>
          </a:prstGeom>
        </p:spPr>
      </p:pic>
      <p:sp>
        <p:nvSpPr>
          <p:cNvPr id="3" name="TextBox 2"/>
          <p:cNvSpPr txBox="1"/>
          <p:nvPr/>
        </p:nvSpPr>
        <p:spPr>
          <a:xfrm>
            <a:off x="383618" y="5740400"/>
            <a:ext cx="8386685" cy="769441"/>
          </a:xfrm>
          <a:prstGeom prst="rect">
            <a:avLst/>
          </a:prstGeom>
          <a:noFill/>
        </p:spPr>
        <p:txBody>
          <a:bodyPr wrap="square" rtlCol="0">
            <a:spAutoFit/>
          </a:bodyPr>
          <a:lstStyle/>
          <a:p>
            <a:r>
              <a:rPr lang="en-US" sz="2200" i="1" dirty="0" smtClean="0"/>
              <a:t>Table included in U.S. Public Health Service Survey of the Brandon Training School by Dr. Samuel Hamilton, 1943</a:t>
            </a:r>
            <a:endParaRPr lang="en-US" sz="2200" i="1" dirty="0"/>
          </a:p>
        </p:txBody>
      </p:sp>
      <p:sp>
        <p:nvSpPr>
          <p:cNvPr id="4" name="TextBox 3"/>
          <p:cNvSpPr txBox="1"/>
          <p:nvPr/>
        </p:nvSpPr>
        <p:spPr>
          <a:xfrm>
            <a:off x="634954" y="379035"/>
            <a:ext cx="8410235" cy="769441"/>
          </a:xfrm>
          <a:prstGeom prst="rect">
            <a:avLst/>
          </a:prstGeom>
          <a:noFill/>
        </p:spPr>
        <p:txBody>
          <a:bodyPr wrap="square" rtlCol="0">
            <a:spAutoFit/>
          </a:bodyPr>
          <a:lstStyle/>
          <a:p>
            <a:r>
              <a:rPr lang="en-US" sz="2400" i="1" dirty="0" smtClean="0"/>
              <a:t>“Brandon has more than once been praised for being cheaply run.” </a:t>
            </a:r>
          </a:p>
          <a:p>
            <a:pPr algn="r"/>
            <a:r>
              <a:rPr lang="en-US" sz="2000" i="1" dirty="0" smtClean="0"/>
              <a:t>–Dr. Samuel Hamilton, 1943</a:t>
            </a:r>
            <a:endParaRPr lang="en-US" sz="2000" i="1" dirty="0"/>
          </a:p>
        </p:txBody>
      </p:sp>
    </p:spTree>
    <p:extLst>
      <p:ext uri="{BB962C8B-B14F-4D97-AF65-F5344CB8AC3E}">
        <p14:creationId xmlns:p14="http://schemas.microsoft.com/office/powerpoint/2010/main" val="1210368218"/>
      </p:ext>
    </p:extLst>
  </p:cSld>
  <p:clrMapOvr>
    <a:masterClrMapping/>
  </p:clrMapOvr>
  <p:transition xmlns:p14="http://schemas.microsoft.com/office/powerpoint/2010/mai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83" y="274638"/>
            <a:ext cx="8900584" cy="1143000"/>
          </a:xfrm>
        </p:spPr>
        <p:txBody>
          <a:bodyPr>
            <a:noAutofit/>
          </a:bodyPr>
          <a:lstStyle/>
          <a:p>
            <a:pPr lvl="2" algn="ctr" defTabSz="457200" rtl="0">
              <a:spcBef>
                <a:spcPct val="0"/>
              </a:spcBef>
            </a:pPr>
            <a:r>
              <a:rPr lang="en-US" sz="2800" dirty="0" smtClean="0">
                <a:latin typeface="Garamond"/>
                <a:cs typeface="Garamond"/>
              </a:rPr>
              <a:t>Documenting </a:t>
            </a:r>
            <a:r>
              <a:rPr lang="en-US" sz="2800" dirty="0" smtClean="0">
                <a:latin typeface="Garamond"/>
                <a:cs typeface="Garamond"/>
              </a:rPr>
              <a:t>“Dependency Relations”</a:t>
            </a:r>
            <a:endParaRPr lang="en-US" sz="2800" dirty="0">
              <a:latin typeface="Garamond"/>
              <a:cs typeface="Garamond"/>
            </a:endParaRP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873062" y="1417638"/>
            <a:ext cx="7407797" cy="4445214"/>
          </a:xfrm>
          <a:prstGeom prst="rect">
            <a:avLst/>
          </a:prstGeom>
          <a:noFill/>
          <a:ln>
            <a:noFill/>
          </a:ln>
        </p:spPr>
      </p:pic>
      <p:sp>
        <p:nvSpPr>
          <p:cNvPr id="6" name="TextBox 5"/>
          <p:cNvSpPr txBox="1"/>
          <p:nvPr/>
        </p:nvSpPr>
        <p:spPr>
          <a:xfrm>
            <a:off x="137584" y="5979871"/>
            <a:ext cx="9006416" cy="1015663"/>
          </a:xfrm>
          <a:prstGeom prst="rect">
            <a:avLst/>
          </a:prstGeom>
          <a:noFill/>
        </p:spPr>
        <p:txBody>
          <a:bodyPr wrap="square" rtlCol="0">
            <a:spAutoFit/>
          </a:bodyPr>
          <a:lstStyle/>
          <a:p>
            <a:r>
              <a:rPr lang="en-US" sz="1500" dirty="0"/>
              <a:t>Untitled photograph [</a:t>
            </a:r>
            <a:r>
              <a:rPr lang="en-US" sz="1500" dirty="0" err="1"/>
              <a:t>n.d.</a:t>
            </a:r>
            <a:r>
              <a:rPr lang="en-US" sz="1500" dirty="0"/>
              <a:t>], Brandon Training School Photographs and Slides, 1915-1992.  Vermont State Archives.  Text </a:t>
            </a:r>
            <a:r>
              <a:rPr lang="en-US" sz="1500" dirty="0" err="1"/>
              <a:t>decription</a:t>
            </a:r>
            <a:r>
              <a:rPr lang="en-US" sz="1500" dirty="0"/>
              <a:t>:  Photograph foregrounds matron and attendants, with approximately 70 female inmates behind them.  Older inmates stand with arms around younger ones.  Photo is taken in a gymnasium.</a:t>
            </a:r>
          </a:p>
          <a:p>
            <a:endParaRPr lang="en-US" sz="1500" dirty="0"/>
          </a:p>
        </p:txBody>
      </p:sp>
    </p:spTree>
    <p:extLst>
      <p:ext uri="{BB962C8B-B14F-4D97-AF65-F5344CB8AC3E}">
        <p14:creationId xmlns:p14="http://schemas.microsoft.com/office/powerpoint/2010/main" val="1291958408"/>
      </p:ext>
    </p:extLst>
  </p:cSld>
  <p:clrMapOvr>
    <a:masterClrMapping/>
  </p:clrMapOvr>
  <p:transition xmlns:p14="http://schemas.microsoft.com/office/powerpoint/2010/mai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2262025" y="410124"/>
            <a:ext cx="4178462" cy="5305152"/>
          </a:xfrm>
          <a:prstGeom prst="rect">
            <a:avLst/>
          </a:prstGeom>
        </p:spPr>
      </p:pic>
      <p:sp>
        <p:nvSpPr>
          <p:cNvPr id="5" name="TextBox 4"/>
          <p:cNvSpPr txBox="1"/>
          <p:nvPr/>
        </p:nvSpPr>
        <p:spPr>
          <a:xfrm>
            <a:off x="304249" y="5852176"/>
            <a:ext cx="8439597" cy="923330"/>
          </a:xfrm>
          <a:prstGeom prst="rect">
            <a:avLst/>
          </a:prstGeom>
          <a:noFill/>
        </p:spPr>
        <p:txBody>
          <a:bodyPr wrap="square" rtlCol="0">
            <a:spAutoFit/>
          </a:bodyPr>
          <a:lstStyle/>
          <a:p>
            <a:r>
              <a:rPr lang="en-US" dirty="0"/>
              <a:t>An adult inmate “of low mentality” embraces her “adopted” child.</a:t>
            </a:r>
          </a:p>
          <a:p>
            <a:r>
              <a:rPr lang="en-US" dirty="0"/>
              <a:t>Betty </a:t>
            </a:r>
            <a:r>
              <a:rPr lang="en-US" dirty="0" err="1"/>
              <a:t>Sproston</a:t>
            </a:r>
            <a:r>
              <a:rPr lang="en-US" dirty="0"/>
              <a:t>, “From What Could Be Tragic… A New, Happy Life,” </a:t>
            </a:r>
            <a:r>
              <a:rPr lang="en-US" i="1" dirty="0"/>
              <a:t>Burlington Free Press, </a:t>
            </a:r>
            <a:r>
              <a:rPr lang="en-US" dirty="0"/>
              <a:t>November 17, 1964</a:t>
            </a:r>
            <a:r>
              <a:rPr lang="en-US" dirty="0"/>
              <a:t> </a:t>
            </a:r>
          </a:p>
        </p:txBody>
      </p:sp>
    </p:spTree>
    <p:extLst>
      <p:ext uri="{BB962C8B-B14F-4D97-AF65-F5344CB8AC3E}">
        <p14:creationId xmlns:p14="http://schemas.microsoft.com/office/powerpoint/2010/main" val="2919584433"/>
      </p:ext>
    </p:extLst>
  </p:cSld>
  <p:clrMapOvr>
    <a:masterClrMapping/>
  </p:clrMapOvr>
  <p:transition xmlns:p14="http://schemas.microsoft.com/office/powerpoint/2010/mai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1124398" y="463043"/>
            <a:ext cx="6402453" cy="5212543"/>
          </a:xfrm>
          <a:prstGeom prst="rect">
            <a:avLst/>
          </a:prstGeom>
        </p:spPr>
      </p:pic>
      <p:sp>
        <p:nvSpPr>
          <p:cNvPr id="3" name="TextBox 2"/>
          <p:cNvSpPr txBox="1"/>
          <p:nvPr/>
        </p:nvSpPr>
        <p:spPr>
          <a:xfrm>
            <a:off x="1943809" y="5826260"/>
            <a:ext cx="5178234" cy="923330"/>
          </a:xfrm>
          <a:prstGeom prst="rect">
            <a:avLst/>
          </a:prstGeom>
          <a:noFill/>
        </p:spPr>
        <p:txBody>
          <a:bodyPr wrap="square" rtlCol="0">
            <a:spAutoFit/>
          </a:bodyPr>
          <a:lstStyle/>
          <a:p>
            <a:r>
              <a:rPr lang="en-US" dirty="0"/>
              <a:t>Friends Pose for a Photograph, BTS Summer Camp, </a:t>
            </a:r>
            <a:r>
              <a:rPr lang="en-US" dirty="0" err="1"/>
              <a:t>n.d.</a:t>
            </a:r>
            <a:endParaRPr lang="en-US" dirty="0"/>
          </a:p>
          <a:p>
            <a:endParaRPr lang="en-US" dirty="0"/>
          </a:p>
        </p:txBody>
      </p:sp>
    </p:spTree>
    <p:extLst>
      <p:ext uri="{BB962C8B-B14F-4D97-AF65-F5344CB8AC3E}">
        <p14:creationId xmlns:p14="http://schemas.microsoft.com/office/powerpoint/2010/main" val="4008198096"/>
      </p:ext>
    </p:extLst>
  </p:cSld>
  <p:clrMapOvr>
    <a:masterClrMapping/>
  </p:clrMapOvr>
  <p:transition xmlns:p14="http://schemas.microsoft.com/office/powerpoint/2010/mai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2604703" y="414655"/>
            <a:ext cx="4172709" cy="5494174"/>
          </a:xfrm>
          <a:prstGeom prst="rect">
            <a:avLst/>
          </a:prstGeom>
          <a:noFill/>
          <a:ln>
            <a:noFill/>
          </a:ln>
        </p:spPr>
      </p:pic>
      <p:sp>
        <p:nvSpPr>
          <p:cNvPr id="3" name="TextBox 2"/>
          <p:cNvSpPr txBox="1"/>
          <p:nvPr/>
        </p:nvSpPr>
        <p:spPr>
          <a:xfrm>
            <a:off x="1140367" y="5934670"/>
            <a:ext cx="7140257" cy="923330"/>
          </a:xfrm>
          <a:prstGeom prst="rect">
            <a:avLst/>
          </a:prstGeom>
          <a:noFill/>
        </p:spPr>
        <p:txBody>
          <a:bodyPr wrap="square" rtlCol="0">
            <a:spAutoFit/>
          </a:bodyPr>
          <a:lstStyle/>
          <a:p>
            <a:r>
              <a:rPr lang="en-US" dirty="0"/>
              <a:t>Irene </a:t>
            </a:r>
            <a:r>
              <a:rPr lang="en-US" dirty="0" err="1"/>
              <a:t>Poquette</a:t>
            </a:r>
            <a:r>
              <a:rPr lang="en-US" dirty="0"/>
              <a:t> and Hazel Cook, seated, with unidentified nun in background, circa 1990.</a:t>
            </a:r>
          </a:p>
          <a:p>
            <a:endParaRPr lang="en-US" dirty="0"/>
          </a:p>
        </p:txBody>
      </p:sp>
    </p:spTree>
    <p:extLst>
      <p:ext uri="{BB962C8B-B14F-4D97-AF65-F5344CB8AC3E}">
        <p14:creationId xmlns:p14="http://schemas.microsoft.com/office/powerpoint/2010/main" val="1244714787"/>
      </p:ext>
    </p:extLst>
  </p:cSld>
  <p:clrMapOvr>
    <a:masterClrMapping/>
  </p:clrMapOvr>
  <p:transition xmlns:p14="http://schemas.microsoft.com/office/powerpoint/2010/mai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cap="small" dirty="0"/>
              <a:t>Making claims: Scientific/Cultural/</a:t>
            </a:r>
            <a:r>
              <a:rPr lang="en-US" sz="3600" b="1" cap="small" dirty="0" smtClean="0"/>
              <a:t>Social</a:t>
            </a:r>
            <a:r>
              <a:rPr lang="en-US" sz="3600" dirty="0" smtClean="0"/>
              <a:t>: Questions</a:t>
            </a:r>
            <a:endParaRPr lang="en-US" sz="3600" dirty="0"/>
          </a:p>
        </p:txBody>
      </p:sp>
      <p:sp>
        <p:nvSpPr>
          <p:cNvPr id="3" name="Content Placeholder 2"/>
          <p:cNvSpPr>
            <a:spLocks noGrp="1"/>
          </p:cNvSpPr>
          <p:nvPr>
            <p:ph idx="1"/>
          </p:nvPr>
        </p:nvSpPr>
        <p:spPr>
          <a:xfrm>
            <a:off x="595269" y="1958011"/>
            <a:ext cx="8082437" cy="4405525"/>
          </a:xfrm>
        </p:spPr>
        <p:txBody>
          <a:bodyPr>
            <a:normAutofit lnSpcReduction="10000"/>
          </a:bodyPr>
          <a:lstStyle/>
          <a:p>
            <a:pPr lvl="0"/>
            <a:r>
              <a:rPr lang="en-US" dirty="0" smtClean="0"/>
              <a:t>This </a:t>
            </a:r>
            <a:r>
              <a:rPr lang="en-US" dirty="0"/>
              <a:t>week focuses especially on categorizing people. What are some of the key factors that shape these categories? How do these factors amplify, compare, complicate, undermine or otherwise relate to one another?</a:t>
            </a:r>
            <a:endParaRPr lang="en-US" dirty="0"/>
          </a:p>
          <a:p>
            <a:pPr lvl="0"/>
            <a:r>
              <a:rPr lang="en-US" dirty="0"/>
              <a:t>Who may/does benefit from the categories and applications of eugenic policies? Who might not/doesn’t? Why</a:t>
            </a:r>
            <a:r>
              <a:rPr lang="en-US" dirty="0" smtClean="0"/>
              <a:t>?</a:t>
            </a:r>
            <a:endParaRPr lang="en-US" dirty="0"/>
          </a:p>
          <a:p>
            <a:pPr lvl="0"/>
            <a:r>
              <a:rPr lang="en-US" dirty="0"/>
              <a:t>Different ideas about community underlie our sources this week. What factors shape these different interpretations and experiences of community? </a:t>
            </a:r>
            <a:endParaRPr lang="en-US" dirty="0"/>
          </a:p>
          <a:p>
            <a:pPr lvl="0"/>
            <a:r>
              <a:rPr lang="en-US" dirty="0"/>
              <a:t>What does the study of eugenics and of different disability communities teach us about love, sex, race, and disability?</a:t>
            </a:r>
            <a:endParaRPr lang="en-US" dirty="0"/>
          </a:p>
          <a:p>
            <a:endParaRPr lang="en-US" dirty="0"/>
          </a:p>
        </p:txBody>
      </p:sp>
    </p:spTree>
    <p:extLst>
      <p:ext uri="{BB962C8B-B14F-4D97-AF65-F5344CB8AC3E}">
        <p14:creationId xmlns:p14="http://schemas.microsoft.com/office/powerpoint/2010/main" val="3256304081"/>
      </p:ext>
    </p:extLst>
  </p:cSld>
  <p:clrMapOvr>
    <a:masterClrMapping/>
  </p:clrMapOvr>
  <p:transition xmlns:p14="http://schemas.microsoft.com/office/powerpoint/2010/mai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 from Dr. Burch:</a:t>
            </a:r>
            <a:endParaRPr lang="en-US" dirty="0"/>
          </a:p>
        </p:txBody>
      </p:sp>
      <p:sp>
        <p:nvSpPr>
          <p:cNvPr id="3" name="Content Placeholder 2"/>
          <p:cNvSpPr>
            <a:spLocks noGrp="1"/>
          </p:cNvSpPr>
          <p:nvPr>
            <p:ph idx="1"/>
          </p:nvPr>
        </p:nvSpPr>
        <p:spPr>
          <a:xfrm>
            <a:off x="1097280" y="2540122"/>
            <a:ext cx="6949440" cy="3183842"/>
          </a:xfrm>
        </p:spPr>
        <p:txBody>
          <a:bodyPr/>
          <a:lstStyle/>
          <a:p>
            <a:r>
              <a:rPr lang="en-US" sz="3200" baseline="30000" dirty="0"/>
              <a:t>I’ll  be back in the office in the afternoon and will respond to emails as quickly as I can.</a:t>
            </a:r>
            <a:endParaRPr lang="en-US" sz="3200" dirty="0"/>
          </a:p>
          <a:p>
            <a:r>
              <a:rPr lang="en-US" sz="3200" u="sng" baseline="30000" dirty="0"/>
              <a:t>Next Tuesday (March 8) class: </a:t>
            </a:r>
            <a:r>
              <a:rPr lang="en-US" sz="3200" baseline="30000" dirty="0"/>
              <a:t>Will start with the small group presentation on Galloway’s </a:t>
            </a:r>
            <a:r>
              <a:rPr lang="en-US" sz="3200" i="1" baseline="30000" dirty="0"/>
              <a:t>Mean Little Deaf Queer. </a:t>
            </a:r>
            <a:r>
              <a:rPr lang="en-US" sz="3200" baseline="30000" dirty="0"/>
              <a:t>Please check the syllabus for the reading assignments for the class, too.</a:t>
            </a:r>
            <a:endParaRPr lang="en-US" sz="3200" dirty="0"/>
          </a:p>
          <a:p>
            <a:pPr marL="0" indent="0">
              <a:buNone/>
            </a:pPr>
            <a:endParaRPr lang="en-US" dirty="0"/>
          </a:p>
        </p:txBody>
      </p:sp>
    </p:spTree>
    <p:extLst>
      <p:ext uri="{BB962C8B-B14F-4D97-AF65-F5344CB8AC3E}">
        <p14:creationId xmlns:p14="http://schemas.microsoft.com/office/powerpoint/2010/main" val="4025643088"/>
      </p:ext>
    </p:extLst>
  </p:cSld>
  <p:clrMapOvr>
    <a:masterClrMapping/>
  </p:clrMapOvr>
  <p:transition xmlns:p14="http://schemas.microsoft.com/office/powerpoint/2010/mai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600200"/>
            <a:ext cx="8229600" cy="4525963"/>
          </a:xfrm>
        </p:spPr>
        <p:txBody>
          <a:bodyPr>
            <a:normAutofit/>
          </a:bodyPr>
          <a:lstStyle/>
          <a:p>
            <a:endParaRPr lang="en-US" dirty="0" smtClean="0"/>
          </a:p>
          <a:p>
            <a:pPr lvl="1"/>
            <a:endParaRPr lang="en-US" dirty="0" smtClean="0"/>
          </a:p>
          <a:p>
            <a:pPr lvl="1"/>
            <a:endParaRPr lang="en-US" dirty="0"/>
          </a:p>
        </p:txBody>
      </p:sp>
      <p:pic>
        <p:nvPicPr>
          <p:cNvPr id="4" name="Picture 3"/>
          <p:cNvPicPr>
            <a:picLocks noChangeAspect="1"/>
          </p:cNvPicPr>
          <p:nvPr/>
        </p:nvPicPr>
        <p:blipFill>
          <a:blip r:embed="rId3"/>
          <a:stretch>
            <a:fillRect/>
          </a:stretch>
        </p:blipFill>
        <p:spPr>
          <a:xfrm>
            <a:off x="497433" y="727639"/>
            <a:ext cx="8021534" cy="5326426"/>
          </a:xfrm>
          <a:prstGeom prst="rect">
            <a:avLst/>
          </a:prstGeom>
        </p:spPr>
      </p:pic>
      <p:sp>
        <p:nvSpPr>
          <p:cNvPr id="5" name="TextBox 4"/>
          <p:cNvSpPr txBox="1"/>
          <p:nvPr/>
        </p:nvSpPr>
        <p:spPr>
          <a:xfrm>
            <a:off x="1812265" y="6126163"/>
            <a:ext cx="5489707" cy="369332"/>
          </a:xfrm>
          <a:prstGeom prst="rect">
            <a:avLst/>
          </a:prstGeom>
          <a:noFill/>
        </p:spPr>
        <p:txBody>
          <a:bodyPr wrap="square" rtlCol="0">
            <a:spAutoFit/>
          </a:bodyPr>
          <a:lstStyle/>
          <a:p>
            <a:pPr algn="ctr"/>
            <a:r>
              <a:rPr lang="en-US" i="1" dirty="0" smtClean="0"/>
              <a:t>Robbie and Erin, July 2015</a:t>
            </a:r>
            <a:endParaRPr lang="en-US" i="1" dirty="0"/>
          </a:p>
        </p:txBody>
      </p:sp>
    </p:spTree>
    <p:extLst>
      <p:ext uri="{BB962C8B-B14F-4D97-AF65-F5344CB8AC3E}">
        <p14:creationId xmlns:p14="http://schemas.microsoft.com/office/powerpoint/2010/main" val="361506218"/>
      </p:ext>
    </p:extLst>
  </p:cSld>
  <p:clrMapOvr>
    <a:masterClrMapping/>
  </p:clrMapOvr>
  <p:transition xmlns:p14="http://schemas.microsoft.com/office/powerpoint/2010/mai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4323" y="1918323"/>
            <a:ext cx="7972477" cy="4538586"/>
          </a:xfrm>
        </p:spPr>
        <p:txBody>
          <a:bodyPr>
            <a:normAutofit/>
          </a:bodyPr>
          <a:lstStyle/>
          <a:p>
            <a:r>
              <a:rPr lang="en-US" sz="2800" dirty="0" smtClean="0"/>
              <a:t>Institution </a:t>
            </a:r>
            <a:r>
              <a:rPr lang="en-US" sz="2800" dirty="0"/>
              <a:t>buildings and grounds</a:t>
            </a:r>
          </a:p>
          <a:p>
            <a:r>
              <a:rPr lang="en-US" sz="2800" dirty="0"/>
              <a:t>Administration and staff personnel and working conditions</a:t>
            </a:r>
          </a:p>
          <a:p>
            <a:r>
              <a:rPr lang="en-US" sz="2800" dirty="0"/>
              <a:t>Medical and psychiatric </a:t>
            </a:r>
            <a:r>
              <a:rPr lang="en-US" sz="2800" dirty="0" smtClean="0"/>
              <a:t>records (limited)</a:t>
            </a:r>
            <a:endParaRPr lang="en-US" sz="2800" dirty="0" smtClean="0"/>
          </a:p>
          <a:p>
            <a:r>
              <a:rPr lang="en-US" sz="2800" dirty="0" smtClean="0"/>
              <a:t>Evidence of personal experiences and peer relationships</a:t>
            </a:r>
            <a:endParaRPr lang="en-US" sz="2800" dirty="0"/>
          </a:p>
          <a:p>
            <a:pPr marL="0" indent="0">
              <a:buNone/>
            </a:pPr>
            <a:endParaRPr lang="en-US" sz="2800" dirty="0"/>
          </a:p>
        </p:txBody>
      </p:sp>
    </p:spTree>
    <p:extLst>
      <p:ext uri="{BB962C8B-B14F-4D97-AF65-F5344CB8AC3E}">
        <p14:creationId xmlns:p14="http://schemas.microsoft.com/office/powerpoint/2010/main" val="7841752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00" y="0"/>
            <a:ext cx="9107277" cy="6858000"/>
          </a:xfrm>
          <a:prstGeom prst="rect">
            <a:avLst/>
          </a:prstGeom>
        </p:spPr>
      </p:pic>
    </p:spTree>
    <p:extLst>
      <p:ext uri="{BB962C8B-B14F-4D97-AF65-F5344CB8AC3E}">
        <p14:creationId xmlns:p14="http://schemas.microsoft.com/office/powerpoint/2010/main" val="1511926184"/>
      </p:ext>
    </p:extLst>
  </p:cSld>
  <p:clrMapOvr>
    <a:masterClrMapping/>
  </p:clrMapOvr>
  <p:transition xmlns:p14="http://schemas.microsoft.com/office/powerpoint/2010/mai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002" y="-1"/>
            <a:ext cx="9283196" cy="6858001"/>
          </a:xfrm>
          <a:prstGeom prst="rect">
            <a:avLst/>
          </a:prstGeom>
        </p:spPr>
      </p:pic>
    </p:spTree>
    <p:extLst>
      <p:ext uri="{BB962C8B-B14F-4D97-AF65-F5344CB8AC3E}">
        <p14:creationId xmlns:p14="http://schemas.microsoft.com/office/powerpoint/2010/main" val="362329462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TS-as-envisioned-at-beginning_1915-19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5055"/>
            <a:ext cx="9144000" cy="4966183"/>
          </a:xfrm>
          <a:prstGeom prst="rect">
            <a:avLst/>
          </a:prstGeom>
        </p:spPr>
      </p:pic>
      <p:sp>
        <p:nvSpPr>
          <p:cNvPr id="5" name="TextBox 4"/>
          <p:cNvSpPr txBox="1"/>
          <p:nvPr/>
        </p:nvSpPr>
        <p:spPr>
          <a:xfrm>
            <a:off x="211650" y="5983891"/>
            <a:ext cx="8598337" cy="461665"/>
          </a:xfrm>
          <a:prstGeom prst="rect">
            <a:avLst/>
          </a:prstGeom>
          <a:noFill/>
        </p:spPr>
        <p:txBody>
          <a:bodyPr wrap="square" rtlCol="0">
            <a:spAutoFit/>
          </a:bodyPr>
          <a:lstStyle/>
          <a:p>
            <a:pPr algn="ctr"/>
            <a:r>
              <a:rPr lang="en-US" sz="2400" i="1" dirty="0" smtClean="0"/>
              <a:t>The Brandon Training School, as envisioned at the beginning, 1915-1919.</a:t>
            </a:r>
            <a:endParaRPr lang="en-US" sz="2400" i="1" dirty="0"/>
          </a:p>
        </p:txBody>
      </p:sp>
    </p:spTree>
    <p:extLst>
      <p:ext uri="{BB962C8B-B14F-4D97-AF65-F5344CB8AC3E}">
        <p14:creationId xmlns:p14="http://schemas.microsoft.com/office/powerpoint/2010/main" val="31793503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500" y="444500"/>
            <a:ext cx="9017000" cy="5956300"/>
          </a:xfrm>
          <a:prstGeom prst="rect">
            <a:avLst/>
          </a:prstGeom>
        </p:spPr>
      </p:pic>
      <p:sp>
        <p:nvSpPr>
          <p:cNvPr id="3" name="TextBox 2"/>
          <p:cNvSpPr txBox="1"/>
          <p:nvPr/>
        </p:nvSpPr>
        <p:spPr>
          <a:xfrm>
            <a:off x="158740" y="6400800"/>
            <a:ext cx="8921760" cy="461665"/>
          </a:xfrm>
          <a:prstGeom prst="rect">
            <a:avLst/>
          </a:prstGeom>
          <a:noFill/>
        </p:spPr>
        <p:txBody>
          <a:bodyPr wrap="square" rtlCol="0">
            <a:spAutoFit/>
          </a:bodyPr>
          <a:lstStyle/>
          <a:p>
            <a:pPr algn="ctr"/>
            <a:r>
              <a:rPr lang="en-US" sz="2400" i="1" dirty="0" smtClean="0"/>
              <a:t>Aerial photograph of the Brandon Training School circa 1946</a:t>
            </a:r>
            <a:endParaRPr lang="en-US" sz="2400" i="1" dirty="0"/>
          </a:p>
        </p:txBody>
      </p:sp>
    </p:spTree>
    <p:extLst>
      <p:ext uri="{BB962C8B-B14F-4D97-AF65-F5344CB8AC3E}">
        <p14:creationId xmlns:p14="http://schemas.microsoft.com/office/powerpoint/2010/main" val="2891054290"/>
      </p:ext>
    </p:extLst>
  </p:cSld>
  <p:clrMapOvr>
    <a:masterClrMapping/>
  </p:clrMapOvr>
  <p:transition xmlns:p14="http://schemas.microsoft.com/office/powerpoint/2010/mai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2987" y="71372"/>
            <a:ext cx="8241175" cy="6744593"/>
          </a:xfrm>
          <a:prstGeom prst="rect">
            <a:avLst/>
          </a:prstGeom>
        </p:spPr>
      </p:pic>
    </p:spTree>
    <p:extLst>
      <p:ext uri="{BB962C8B-B14F-4D97-AF65-F5344CB8AC3E}">
        <p14:creationId xmlns:p14="http://schemas.microsoft.com/office/powerpoint/2010/main" val="2479686868"/>
      </p:ext>
    </p:extLst>
  </p:cSld>
  <p:clrMapOvr>
    <a:masterClrMapping/>
  </p:clrMapOvr>
  <p:transition xmlns:p14="http://schemas.microsoft.com/office/powerpoint/2010/main">
    <p:fade/>
  </p:transition>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amst0234a-early">
  <a:themeElements>
    <a:clrScheme name="Custom 10">
      <a:dk1>
        <a:srgbClr val="2F2B20"/>
      </a:dk1>
      <a:lt1>
        <a:srgbClr val="FFFFFF"/>
      </a:lt1>
      <a:dk2>
        <a:srgbClr val="252F0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Formal">
      <a:majorFont>
        <a:latin typeface="Garamond"/>
        <a:ea typeface=""/>
        <a:cs typeface=""/>
        <a:font script="Jpan" typeface="ヒラギノ明朝 Pro W3"/>
        <a:font script="Hans" typeface="宋体"/>
        <a:font script="Hant" typeface="新細明體"/>
      </a:majorFont>
      <a:minorFont>
        <a:latin typeface="Garamond"/>
        <a:ea typeface=""/>
        <a:cs typeface=""/>
        <a:font script="Jpan" typeface="ヒラギノ明朝 Pro W3"/>
        <a:font script="Hans" typeface="宋体"/>
        <a:font script="Hant" typeface="新細明體"/>
      </a:minorFont>
    </a:fontScheme>
    <a:fmtScheme name="Formal">
      <a:fillStyleLst>
        <a:solidFill>
          <a:schemeClr val="phClr"/>
        </a:solidFill>
        <a:blipFill rotWithShape="1">
          <a:blip xmlns:r="http://schemas.openxmlformats.org/officeDocument/2006/relationships" r:embed="rId1">
            <a:duotone>
              <a:schemeClr val="phClr">
                <a:tint val="60000"/>
                <a:satMod val="200000"/>
              </a:schemeClr>
              <a:schemeClr val="phClr">
                <a:shade val="90000"/>
                <a:satMod val="150000"/>
              </a:schemeClr>
            </a:duotone>
          </a:blip>
          <a:tile tx="0" ty="0" sx="50000" sy="50000" flip="none" algn="tl"/>
        </a:blipFill>
        <a:blipFill rotWithShape="1">
          <a:blip xmlns:r="http://schemas.openxmlformats.org/officeDocument/2006/relationships" r:embed="rId2">
            <a:duotone>
              <a:schemeClr val="phClr">
                <a:tint val="80000"/>
                <a:satMod val="135000"/>
              </a:schemeClr>
              <a:schemeClr val="phClr">
                <a:shade val="80000"/>
                <a:satMod val="150000"/>
              </a:schemeClr>
            </a:duotone>
          </a:blip>
          <a:tile tx="0" ty="0" sx="65000" sy="65000" flip="none" algn="tl"/>
        </a:blipFill>
      </a:fillStyleLst>
      <a:lnStyleLst>
        <a:ln w="12700" cap="flat" cmpd="sng" algn="ctr">
          <a:solidFill>
            <a:schemeClr val="phClr">
              <a:shade val="95000"/>
              <a:satMod val="105000"/>
            </a:schemeClr>
          </a:solidFill>
          <a:prstDash val="solid"/>
          <a:miter/>
        </a:ln>
        <a:ln w="25400" cap="flat" cmpd="sng" algn="ctr">
          <a:solidFill>
            <a:schemeClr val="phClr">
              <a:shade val="90000"/>
              <a:alpha val="90000"/>
            </a:schemeClr>
          </a:solidFill>
          <a:prstDash val="solid"/>
          <a:miter/>
        </a:ln>
        <a:ln w="38100" cap="flat" cmpd="sng" algn="ctr">
          <a:solidFill>
            <a:schemeClr val="phClr">
              <a:shade val="85000"/>
              <a:alpha val="90000"/>
              <a:satMod val="125000"/>
            </a:schemeClr>
          </a:solidFill>
          <a:prstDash val="solid"/>
          <a:miter/>
        </a:ln>
      </a:lnStyleLst>
      <a:effectStyleLst>
        <a:effectStyle>
          <a:effectLst/>
        </a:effectStyle>
        <a:effectStyle>
          <a:effectLst>
            <a:outerShdw blurRad="38100" dist="25400" dir="5400000" rotWithShape="0">
              <a:srgbClr val="000000">
                <a:alpha val="50000"/>
              </a:srgbClr>
            </a:outerShdw>
          </a:effectLst>
        </a:effectStyle>
        <a:effectStyle>
          <a:effectLst>
            <a:outerShdw blurRad="88900" dist="38100" dir="5400000" sx="101000" sy="101000" rotWithShape="0">
              <a:srgbClr val="000000">
                <a:alpha val="50000"/>
              </a:srgbClr>
            </a:outerShdw>
          </a:effectLst>
          <a:scene3d>
            <a:camera prst="orthographicFront">
              <a:rot lat="0" lon="0" rev="0"/>
            </a:camera>
            <a:lightRig rig="morning" dir="t">
              <a:rot lat="0" lon="0" rev="6000000"/>
            </a:lightRig>
          </a:scene3d>
          <a:sp3d prstMaterial="metal">
            <a:bevelT w="25400" h="12700" prst="artDeco"/>
          </a:sp3d>
        </a:effectStyle>
      </a:effectStyleLst>
      <a:bgFillStyleLst>
        <a:solidFill>
          <a:schemeClr val="phClr"/>
        </a:solidFill>
        <a:blipFill rotWithShape="1">
          <a:blip xmlns:r="http://schemas.openxmlformats.org/officeDocument/2006/relationships" r:embed="rId3">
            <a:duotone>
              <a:schemeClr val="phClr">
                <a:tint val="50000"/>
                <a:satMod val="250000"/>
              </a:schemeClr>
              <a:schemeClr val="phClr">
                <a:shade val="80000"/>
                <a:satMod val="175000"/>
              </a:schemeClr>
            </a:duotone>
          </a:blip>
          <a:stretch/>
        </a:blipFill>
        <a:blipFill rotWithShape="1">
          <a:blip xmlns:r="http://schemas.openxmlformats.org/officeDocument/2006/relationships" r:embed="rId4">
            <a:duotone>
              <a:schemeClr val="phClr">
                <a:tint val="10000"/>
                <a:satMod val="260000"/>
                <a:lumMod val="115000"/>
              </a:schemeClr>
              <a:schemeClr val="phClr">
                <a:shade val="75000"/>
                <a:satMod val="175000"/>
                <a:lumMod val="105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amst0234a-early.thmx</Template>
  <TotalTime>2316</TotalTime>
  <Words>1278</Words>
  <Application>Microsoft Macintosh PowerPoint</Application>
  <PresentationFormat>On-screen Show (4:3)</PresentationFormat>
  <Paragraphs>92</Paragraphs>
  <Slides>19</Slides>
  <Notes>11</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amst0234a-early</vt:lpstr>
      <vt:lpstr> Beyond the Feeble Mind</vt:lpstr>
      <vt:lpstr>Note from Dr. Burch: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Documenting “Dependency Relations”</vt:lpstr>
      <vt:lpstr>PowerPoint Presentation</vt:lpstr>
      <vt:lpstr>PowerPoint Presentation</vt:lpstr>
      <vt:lpstr>PowerPoint Presentation</vt:lpstr>
      <vt:lpstr>Making claims: Scientific/Cultural/Social: Questions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the Feeble Mind</dc:title>
  <dc:creator>Holly</dc:creator>
  <cp:lastModifiedBy>Holly</cp:lastModifiedBy>
  <cp:revision>21</cp:revision>
  <dcterms:created xsi:type="dcterms:W3CDTF">2013-09-30T17:09:55Z</dcterms:created>
  <dcterms:modified xsi:type="dcterms:W3CDTF">2016-03-03T14:22:14Z</dcterms:modified>
</cp:coreProperties>
</file>